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66" r:id="rId5"/>
    <p:sldId id="309" r:id="rId6"/>
    <p:sldId id="310" r:id="rId7"/>
    <p:sldId id="311" r:id="rId8"/>
    <p:sldId id="312" r:id="rId9"/>
    <p:sldId id="313" r:id="rId10"/>
    <p:sldId id="314" r:id="rId11"/>
    <p:sldId id="315" r:id="rId12"/>
    <p:sldId id="316" r:id="rId13"/>
    <p:sldId id="322" r:id="rId14"/>
    <p:sldId id="317" r:id="rId15"/>
    <p:sldId id="323" r:id="rId16"/>
    <p:sldId id="318" r:id="rId17"/>
    <p:sldId id="324" r:id="rId18"/>
    <p:sldId id="319" r:id="rId19"/>
    <p:sldId id="320" r:id="rId20"/>
    <p:sldId id="325" r:id="rId21"/>
    <p:sldId id="321" r:id="rId22"/>
    <p:sldId id="326" r:id="rId23"/>
    <p:sldId id="32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19" autoAdjust="0"/>
  </p:normalViewPr>
  <p:slideViewPr>
    <p:cSldViewPr snapToGrid="0">
      <p:cViewPr varScale="1">
        <p:scale>
          <a:sx n="79" d="100"/>
          <a:sy n="79" d="100"/>
        </p:scale>
        <p:origin x="86" y="3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11/14/2021</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87293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11/14/2021</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38980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11/14/2021</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22331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11/14/2021</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57611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11/14/2021</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02808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11/14/2021</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01771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11/14/2021</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50701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11/14/2021</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01302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11/14/2021</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58826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smtClean="0"/>
              <a:t>11/14/2021</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9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6014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914400" rtl="0" eaLnBrk="1" latinLnBrk="0" hangingPunct="1">
        <a:lnSpc>
          <a:spcPct val="90000"/>
        </a:lnSpc>
        <a:spcBef>
          <a:spcPct val="0"/>
        </a:spcBef>
        <a:buNone/>
        <a:defRPr sz="46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3.e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peak Pro" panose="020F0502020204030204"/>
              <a:ea typeface="+mn-ea"/>
              <a:cs typeface="+mn-cs"/>
            </a:endParaRPr>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6625799" y="-318694"/>
            <a:ext cx="5287158" cy="4396542"/>
          </a:xfrm>
        </p:spPr>
        <p:txBody>
          <a:bodyPr>
            <a:noAutofit/>
          </a:bodyPr>
          <a:lstStyle/>
          <a:p>
            <a:r>
              <a:rPr lang="en-GB" sz="4400" b="1" dirty="0">
                <a:effectLst/>
                <a:latin typeface="Calibri Light" panose="020F0302020204030204" pitchFamily="34" charset="0"/>
                <a:ea typeface="Times New Roman" panose="02020603050405020304" pitchFamily="18" charset="0"/>
              </a:rPr>
              <a:t>WAREHOUSE SIMULATION, MATERIAL HANDLING TECHNOLOGIES AND HANDLING EQUIPMENT</a:t>
            </a:r>
            <a:endParaRPr lang="en-US" sz="4400" dirty="0"/>
          </a:p>
        </p:txBody>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6625799" y="4740162"/>
            <a:ext cx="4829101" cy="1238616"/>
          </a:xfrm>
        </p:spPr>
        <p:txBody>
          <a:bodyPr>
            <a:normAutofit/>
          </a:bodyPr>
          <a:lstStyle/>
          <a:p>
            <a:r>
              <a:rPr lang="en-US" dirty="0"/>
              <a:t>MSc </a:t>
            </a:r>
            <a:r>
              <a:rPr lang="en-US" dirty="0" err="1"/>
              <a:t>tarmo</a:t>
            </a:r>
            <a:r>
              <a:rPr lang="en-US" dirty="0"/>
              <a:t> Saremat</a:t>
            </a:r>
          </a:p>
        </p:txBody>
      </p:sp>
      <p:pic>
        <p:nvPicPr>
          <p:cNvPr id="6" name="Picture 5">
            <a:extLst>
              <a:ext uri="{FF2B5EF4-FFF2-40B4-BE49-F238E27FC236}">
                <a16:creationId xmlns:a16="http://schemas.microsoft.com/office/drawing/2014/main" id="{8940CBE3-3F91-419A-A649-32AB388ECA8B}"/>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 y="10"/>
            <a:ext cx="6096000" cy="6857990"/>
          </a:xfrm>
          <a:prstGeom prst="rect">
            <a:avLst/>
          </a:prstGeom>
        </p:spPr>
      </p:pic>
      <p:cxnSp>
        <p:nvCxnSpPr>
          <p:cNvPr id="26" name="Straight Connector 25">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294754"/>
            <a:ext cx="43891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D80B8ED6-BA14-4C31-9A53-C36455749B3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543675" y="5171517"/>
            <a:ext cx="2600325" cy="682625"/>
          </a:xfrm>
          <a:prstGeom prst="rect">
            <a:avLst/>
          </a:prstGeom>
          <a:noFill/>
          <a:ln>
            <a:noFill/>
          </a:ln>
        </p:spPr>
      </p:pic>
      <p:pic>
        <p:nvPicPr>
          <p:cNvPr id="8" name="Picture 7">
            <a:extLst>
              <a:ext uri="{FF2B5EF4-FFF2-40B4-BE49-F238E27FC236}">
                <a16:creationId xmlns:a16="http://schemas.microsoft.com/office/drawing/2014/main" id="{76625AA5-5597-408D-8B9A-ADAD9CC7639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53806" y="5157726"/>
            <a:ext cx="666750" cy="620395"/>
          </a:xfrm>
          <a:prstGeom prst="rect">
            <a:avLst/>
          </a:prstGeom>
          <a:noFill/>
          <a:ln>
            <a:noFill/>
          </a:ln>
        </p:spPr>
      </p:pic>
    </p:spTree>
    <p:extLst>
      <p:ext uri="{BB962C8B-B14F-4D97-AF65-F5344CB8AC3E}">
        <p14:creationId xmlns:p14="http://schemas.microsoft.com/office/powerpoint/2010/main" val="895915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9F8D6-5B1B-4307-9BFF-99298CD6A331}"/>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The warehouse racking and shelving systems</a:t>
            </a:r>
            <a:endParaRPr lang="et-EE" sz="4400" b="1" dirty="0"/>
          </a:p>
        </p:txBody>
      </p:sp>
      <p:sp>
        <p:nvSpPr>
          <p:cNvPr id="3" name="Content Placeholder 2">
            <a:extLst>
              <a:ext uri="{FF2B5EF4-FFF2-40B4-BE49-F238E27FC236}">
                <a16:creationId xmlns:a16="http://schemas.microsoft.com/office/drawing/2014/main" id="{3DE27325-94B3-4F3D-A201-C435F188D508}"/>
              </a:ext>
            </a:extLst>
          </p:cNvPr>
          <p:cNvSpPr>
            <a:spLocks noGrp="1"/>
          </p:cNvSpPr>
          <p:nvPr>
            <p:ph idx="1"/>
          </p:nvPr>
        </p:nvSpPr>
        <p:spPr/>
        <p:txBody>
          <a:bodyPr>
            <a:normAutofit/>
          </a:bodyPr>
          <a:lstStyle/>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Live pallet racking</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Push-back pallet racking</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Clad-rack warehouses</a:t>
            </a:r>
          </a:p>
          <a:p>
            <a:pPr>
              <a:buFont typeface="Arial" panose="020B0604020202020204" pitchFamily="34" charset="0"/>
              <a:buChar char="•"/>
            </a:pPr>
            <a:r>
              <a:rPr lang="et-EE" sz="2800" dirty="0">
                <a:latin typeface="Calibri Light" panose="020F0302020204030204" pitchFamily="34" charset="0"/>
                <a:cs typeface="Calibri Light" panose="020F0302020204030204" pitchFamily="34" charset="0"/>
              </a:rPr>
              <a:t>Mezzanine floors</a:t>
            </a:r>
          </a:p>
        </p:txBody>
      </p:sp>
    </p:spTree>
    <p:extLst>
      <p:ext uri="{BB962C8B-B14F-4D97-AF65-F5344CB8AC3E}">
        <p14:creationId xmlns:p14="http://schemas.microsoft.com/office/powerpoint/2010/main" val="1635823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255E2-1054-41F2-A79E-3431531DAFE8}"/>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Automated warehouse systems</a:t>
            </a:r>
            <a:endParaRPr lang="et-EE" sz="4400" b="1" dirty="0"/>
          </a:p>
        </p:txBody>
      </p:sp>
      <p:sp>
        <p:nvSpPr>
          <p:cNvPr id="3" name="Content Placeholder 2">
            <a:extLst>
              <a:ext uri="{FF2B5EF4-FFF2-40B4-BE49-F238E27FC236}">
                <a16:creationId xmlns:a16="http://schemas.microsoft.com/office/drawing/2014/main" id="{6086A4A1-92B7-4267-A1BD-8DBDA7BFCAE9}"/>
              </a:ext>
            </a:extLst>
          </p:cNvPr>
          <p:cNvSpPr>
            <a:spLocks noGrp="1"/>
          </p:cNvSpPr>
          <p:nvPr>
            <p:ph idx="1"/>
          </p:nvPr>
        </p:nvSpPr>
        <p:spPr/>
        <p:txBody>
          <a:bodyPr>
            <a:normAutofit/>
          </a:bodyPr>
          <a:lstStyle/>
          <a:p>
            <a:pPr>
              <a:buFont typeface="Arial" panose="020B0604020202020204" pitchFamily="34" charset="0"/>
              <a:buChar char="•"/>
            </a:pPr>
            <a:r>
              <a:rPr lang="et-EE" sz="2800" dirty="0">
                <a:latin typeface="Calibri Light" panose="020F0302020204030204" pitchFamily="34" charset="0"/>
                <a:cs typeface="Calibri Light" panose="020F0302020204030204" pitchFamily="34" charset="0"/>
              </a:rPr>
              <a:t>Stacker cranes for pallets</a:t>
            </a:r>
          </a:p>
          <a:p>
            <a:pPr>
              <a:buFont typeface="Arial" panose="020B0604020202020204" pitchFamily="34" charset="0"/>
              <a:buChar char="•"/>
            </a:pPr>
            <a:r>
              <a:rPr lang="et-EE" sz="2800" dirty="0">
                <a:latin typeface="Calibri Light" panose="020F0302020204030204" pitchFamily="34" charset="0"/>
                <a:cs typeface="Calibri Light" panose="020F0302020204030204" pitchFamily="34" charset="0"/>
              </a:rPr>
              <a:t>Automatic trilateral stacker crane</a:t>
            </a:r>
          </a:p>
          <a:p>
            <a:pPr>
              <a:buFont typeface="Arial" panose="020B0604020202020204" pitchFamily="34" charset="0"/>
              <a:buChar char="•"/>
            </a:pPr>
            <a:r>
              <a:rPr lang="et-EE" sz="2800" dirty="0">
                <a:latin typeface="Calibri Light" panose="020F0302020204030204" pitchFamily="34" charset="0"/>
                <a:cs typeface="Calibri Light" panose="020F0302020204030204" pitchFamily="34" charset="0"/>
              </a:rPr>
              <a:t>Pallet Conveyor Systems</a:t>
            </a:r>
          </a:p>
        </p:txBody>
      </p:sp>
    </p:spTree>
    <p:extLst>
      <p:ext uri="{BB962C8B-B14F-4D97-AF65-F5344CB8AC3E}">
        <p14:creationId xmlns:p14="http://schemas.microsoft.com/office/powerpoint/2010/main" val="656104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255E2-1054-41F2-A79E-3431531DAFE8}"/>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Automated warehouse systems</a:t>
            </a:r>
            <a:endParaRPr lang="et-EE" sz="4400" b="1" dirty="0"/>
          </a:p>
        </p:txBody>
      </p:sp>
      <p:sp>
        <p:nvSpPr>
          <p:cNvPr id="3" name="Content Placeholder 2">
            <a:extLst>
              <a:ext uri="{FF2B5EF4-FFF2-40B4-BE49-F238E27FC236}">
                <a16:creationId xmlns:a16="http://schemas.microsoft.com/office/drawing/2014/main" id="{6086A4A1-92B7-4267-A1BD-8DBDA7BFCAE9}"/>
              </a:ext>
            </a:extLst>
          </p:cNvPr>
          <p:cNvSpPr>
            <a:spLocks noGrp="1"/>
          </p:cNvSpPr>
          <p:nvPr>
            <p:ph idx="1"/>
          </p:nvPr>
        </p:nvSpPr>
        <p:spPr/>
        <p:txBody>
          <a:bodyPr>
            <a:normAutofit/>
          </a:bodyPr>
          <a:lstStyle/>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Stacker cranes for boxes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Box Conveyor Systems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Vertical Carousel Systems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Horizontal Carousel Systems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Vertical Lift Systems</a:t>
            </a:r>
            <a:endParaRPr lang="et-EE" sz="2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262371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AC869-1E6B-4015-83F2-09C6121DAFA9}"/>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Material handling equipment types</a:t>
            </a:r>
            <a:endParaRPr lang="et-EE" sz="4400" b="1" dirty="0"/>
          </a:p>
        </p:txBody>
      </p:sp>
      <p:sp>
        <p:nvSpPr>
          <p:cNvPr id="3" name="Content Placeholder 2">
            <a:extLst>
              <a:ext uri="{FF2B5EF4-FFF2-40B4-BE49-F238E27FC236}">
                <a16:creationId xmlns:a16="http://schemas.microsoft.com/office/drawing/2014/main" id="{0B796989-E15D-46F0-8A2B-B70C46234A8C}"/>
              </a:ext>
            </a:extLst>
          </p:cNvPr>
          <p:cNvSpPr>
            <a:spLocks noGrp="1"/>
          </p:cNvSpPr>
          <p:nvPr>
            <p:ph idx="1"/>
          </p:nvPr>
        </p:nvSpPr>
        <p:spPr/>
        <p:txBody>
          <a:bodyPr/>
          <a:lstStyle/>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Forklift Trucks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Pallet Trucks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Order Pickers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Reach Trucks</a:t>
            </a:r>
          </a:p>
          <a:p>
            <a:pPr>
              <a:buFont typeface="Arial" panose="020B0604020202020204" pitchFamily="34" charset="0"/>
              <a:buChar char="•"/>
            </a:pPr>
            <a:endParaRPr lang="et-EE" sz="2800" dirty="0">
              <a:latin typeface="Calibri Light" panose="020F0302020204030204" pitchFamily="34" charset="0"/>
              <a:cs typeface="Calibri Light" panose="020F0302020204030204" pitchFamily="34" charset="0"/>
            </a:endParaRPr>
          </a:p>
          <a:p>
            <a:endParaRPr lang="et-EE" dirty="0"/>
          </a:p>
        </p:txBody>
      </p:sp>
    </p:spTree>
    <p:extLst>
      <p:ext uri="{BB962C8B-B14F-4D97-AF65-F5344CB8AC3E}">
        <p14:creationId xmlns:p14="http://schemas.microsoft.com/office/powerpoint/2010/main" val="2722588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AC869-1E6B-4015-83F2-09C6121DAFA9}"/>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Material handling equipment types</a:t>
            </a:r>
            <a:endParaRPr lang="et-EE" sz="4400" b="1" dirty="0"/>
          </a:p>
        </p:txBody>
      </p:sp>
      <p:sp>
        <p:nvSpPr>
          <p:cNvPr id="3" name="Content Placeholder 2">
            <a:extLst>
              <a:ext uri="{FF2B5EF4-FFF2-40B4-BE49-F238E27FC236}">
                <a16:creationId xmlns:a16="http://schemas.microsoft.com/office/drawing/2014/main" id="{0B796989-E15D-46F0-8A2B-B70C46234A8C}"/>
              </a:ext>
            </a:extLst>
          </p:cNvPr>
          <p:cNvSpPr>
            <a:spLocks noGrp="1"/>
          </p:cNvSpPr>
          <p:nvPr>
            <p:ph idx="1"/>
          </p:nvPr>
        </p:nvSpPr>
        <p:spPr/>
        <p:txBody>
          <a:bodyPr/>
          <a:lstStyle/>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Very Narrow Aisle Trucks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Tow Tractors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Trailers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Shuttles</a:t>
            </a:r>
          </a:p>
          <a:p>
            <a:pPr>
              <a:buFont typeface="Arial" panose="020B0604020202020204" pitchFamily="34" charset="0"/>
              <a:buChar char="•"/>
            </a:pPr>
            <a:endParaRPr lang="et-EE" sz="2800" dirty="0">
              <a:latin typeface="Calibri Light" panose="020F0302020204030204" pitchFamily="34" charset="0"/>
              <a:cs typeface="Calibri Light" panose="020F0302020204030204" pitchFamily="34" charset="0"/>
            </a:endParaRPr>
          </a:p>
          <a:p>
            <a:endParaRPr lang="et-EE" dirty="0"/>
          </a:p>
        </p:txBody>
      </p:sp>
    </p:spTree>
    <p:extLst>
      <p:ext uri="{BB962C8B-B14F-4D97-AF65-F5344CB8AC3E}">
        <p14:creationId xmlns:p14="http://schemas.microsoft.com/office/powerpoint/2010/main" val="199208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1EC13-45D8-4C2C-ACE5-55808261102D}"/>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Automated material handling equipment</a:t>
            </a:r>
            <a:endParaRPr lang="et-EE" sz="4400" b="1" dirty="0"/>
          </a:p>
        </p:txBody>
      </p:sp>
      <p:sp>
        <p:nvSpPr>
          <p:cNvPr id="3" name="Content Placeholder 2">
            <a:extLst>
              <a:ext uri="{FF2B5EF4-FFF2-40B4-BE49-F238E27FC236}">
                <a16:creationId xmlns:a16="http://schemas.microsoft.com/office/drawing/2014/main" id="{8F527F61-A37C-46E9-8F5A-BD4A22CEBAC9}"/>
              </a:ext>
            </a:extLst>
          </p:cNvPr>
          <p:cNvSpPr>
            <a:spLocks noGrp="1"/>
          </p:cNvSpPr>
          <p:nvPr>
            <p:ph idx="1"/>
          </p:nvPr>
        </p:nvSpPr>
        <p:spPr/>
        <p:txBody>
          <a:bodyPr/>
          <a:lstStyle/>
          <a:p>
            <a:pPr>
              <a:buFont typeface="Arial" panose="020B0604020202020204" pitchFamily="34" charset="0"/>
              <a:buChar char="•"/>
            </a:pPr>
            <a:endParaRPr lang="en-US" sz="2800" dirty="0">
              <a:latin typeface="Calibri Light" panose="020F0302020204030204" pitchFamily="34" charset="0"/>
              <a:cs typeface="Calibri Light" panose="020F0302020204030204" pitchFamily="34" charset="0"/>
            </a:endParaRP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AGV (Automated Guided Vehicles) systems and working principals</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AGV types and usage</a:t>
            </a:r>
          </a:p>
          <a:p>
            <a:endParaRPr lang="et-EE" dirty="0"/>
          </a:p>
        </p:txBody>
      </p:sp>
    </p:spTree>
    <p:extLst>
      <p:ext uri="{BB962C8B-B14F-4D97-AF65-F5344CB8AC3E}">
        <p14:creationId xmlns:p14="http://schemas.microsoft.com/office/powerpoint/2010/main" val="1840163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8787A-C2DF-4EB4-9A63-50B110C1B85E}"/>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Warehouse management</a:t>
            </a:r>
            <a:endParaRPr lang="et-EE" sz="4400" b="1" dirty="0"/>
          </a:p>
        </p:txBody>
      </p:sp>
      <p:sp>
        <p:nvSpPr>
          <p:cNvPr id="3" name="Content Placeholder 2">
            <a:extLst>
              <a:ext uri="{FF2B5EF4-FFF2-40B4-BE49-F238E27FC236}">
                <a16:creationId xmlns:a16="http://schemas.microsoft.com/office/drawing/2014/main" id="{67C9B306-4BC0-40E6-9D3C-AAAB028C7082}"/>
              </a:ext>
            </a:extLst>
          </p:cNvPr>
          <p:cNvSpPr>
            <a:spLocks noGrp="1"/>
          </p:cNvSpPr>
          <p:nvPr>
            <p:ph idx="1"/>
          </p:nvPr>
        </p:nvSpPr>
        <p:spPr/>
        <p:txBody>
          <a:bodyPr/>
          <a:lstStyle/>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Warehouse layout</a:t>
            </a:r>
          </a:p>
          <a:p>
            <a:pPr>
              <a:buFont typeface="Arial" panose="020B0604020202020204" pitchFamily="34" charset="0"/>
              <a:buChar char="•"/>
            </a:pPr>
            <a:r>
              <a:rPr lang="en-US" sz="2800" dirty="0" err="1">
                <a:latin typeface="Calibri Light" panose="020F0302020204030204" pitchFamily="34" charset="0"/>
                <a:cs typeface="Calibri Light" panose="020F0302020204030204" pitchFamily="34" charset="0"/>
              </a:rPr>
              <a:t>Labour</a:t>
            </a:r>
            <a:r>
              <a:rPr lang="en-US" sz="2800" dirty="0">
                <a:latin typeface="Calibri Light" panose="020F0302020204030204" pitchFamily="34" charset="0"/>
                <a:cs typeface="Calibri Light" panose="020F0302020204030204" pitchFamily="34" charset="0"/>
              </a:rPr>
              <a:t> management</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MHE (Material Handling Equipment) management</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Process management</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KPI (Key Performance Indicator) management</a:t>
            </a:r>
          </a:p>
          <a:p>
            <a:pPr>
              <a:buFont typeface="Arial" panose="020B0604020202020204" pitchFamily="34" charset="0"/>
              <a:buChar char="•"/>
            </a:pPr>
            <a:endParaRPr lang="en-US" sz="2800" dirty="0">
              <a:latin typeface="Calibri Light" panose="020F0302020204030204" pitchFamily="34" charset="0"/>
              <a:cs typeface="Calibri Light" panose="020F0302020204030204" pitchFamily="34" charset="0"/>
            </a:endParaRPr>
          </a:p>
          <a:p>
            <a:pPr>
              <a:buFont typeface="Arial" panose="020B0604020202020204" pitchFamily="34" charset="0"/>
              <a:buChar char="•"/>
            </a:pPr>
            <a:endParaRPr lang="en-US" sz="2800" dirty="0">
              <a:latin typeface="Calibri Light" panose="020F0302020204030204" pitchFamily="34" charset="0"/>
              <a:cs typeface="Calibri Light" panose="020F0302020204030204" pitchFamily="34" charset="0"/>
            </a:endParaRPr>
          </a:p>
          <a:p>
            <a:endParaRPr lang="et-EE" dirty="0"/>
          </a:p>
        </p:txBody>
      </p:sp>
    </p:spTree>
    <p:extLst>
      <p:ext uri="{BB962C8B-B14F-4D97-AF65-F5344CB8AC3E}">
        <p14:creationId xmlns:p14="http://schemas.microsoft.com/office/powerpoint/2010/main" val="4144317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8787A-C2DF-4EB4-9A63-50B110C1B85E}"/>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Warehouse </a:t>
            </a:r>
            <a:r>
              <a:rPr lang="en-GB" sz="4400" b="1" dirty="0">
                <a:latin typeface="Calibri Light" panose="020F0302020204030204" pitchFamily="34" charset="0"/>
                <a:ea typeface="Times New Roman" panose="02020603050405020304" pitchFamily="18" charset="0"/>
              </a:rPr>
              <a:t>IT</a:t>
            </a:r>
            <a:endParaRPr lang="et-EE" sz="4400" b="1" dirty="0"/>
          </a:p>
        </p:txBody>
      </p:sp>
      <p:sp>
        <p:nvSpPr>
          <p:cNvPr id="3" name="Content Placeholder 2">
            <a:extLst>
              <a:ext uri="{FF2B5EF4-FFF2-40B4-BE49-F238E27FC236}">
                <a16:creationId xmlns:a16="http://schemas.microsoft.com/office/drawing/2014/main" id="{67C9B306-4BC0-40E6-9D3C-AAAB028C7082}"/>
              </a:ext>
            </a:extLst>
          </p:cNvPr>
          <p:cNvSpPr>
            <a:spLocks noGrp="1"/>
          </p:cNvSpPr>
          <p:nvPr>
            <p:ph idx="1"/>
          </p:nvPr>
        </p:nvSpPr>
        <p:spPr/>
        <p:txBody>
          <a:bodyPr/>
          <a:lstStyle/>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WMS (Warehouse Management System) management</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Automatic identfication at the warehouse</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IT infrastructure at the warehouse</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IT equipment and its management</a:t>
            </a:r>
          </a:p>
          <a:p>
            <a:pPr>
              <a:buFont typeface="Arial" panose="020B0604020202020204" pitchFamily="34" charset="0"/>
              <a:buChar char="•"/>
            </a:pPr>
            <a:endParaRPr lang="en-US" sz="2800" dirty="0">
              <a:latin typeface="Calibri Light" panose="020F0302020204030204" pitchFamily="34" charset="0"/>
              <a:cs typeface="Calibri Light" panose="020F0302020204030204" pitchFamily="34" charset="0"/>
            </a:endParaRPr>
          </a:p>
          <a:p>
            <a:pPr>
              <a:buFont typeface="Arial" panose="020B0604020202020204" pitchFamily="34" charset="0"/>
              <a:buChar char="•"/>
            </a:pPr>
            <a:endParaRPr lang="en-US" sz="2800" dirty="0">
              <a:latin typeface="Calibri Light" panose="020F0302020204030204" pitchFamily="34" charset="0"/>
              <a:cs typeface="Calibri Light" panose="020F0302020204030204" pitchFamily="34" charset="0"/>
            </a:endParaRPr>
          </a:p>
          <a:p>
            <a:endParaRPr lang="et-EE" dirty="0"/>
          </a:p>
        </p:txBody>
      </p:sp>
    </p:spTree>
    <p:extLst>
      <p:ext uri="{BB962C8B-B14F-4D97-AF65-F5344CB8AC3E}">
        <p14:creationId xmlns:p14="http://schemas.microsoft.com/office/powerpoint/2010/main" val="3016329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9D02E-B449-4BAB-BE55-348B3063FA65}"/>
              </a:ext>
            </a:extLst>
          </p:cNvPr>
          <p:cNvSpPr>
            <a:spLocks noGrp="1"/>
          </p:cNvSpPr>
          <p:nvPr>
            <p:ph type="title"/>
          </p:nvPr>
        </p:nvSpPr>
        <p:spPr/>
        <p:txBody>
          <a:bodyPr>
            <a:normAutofit/>
          </a:bodyPr>
          <a:lstStyle/>
          <a:p>
            <a:r>
              <a:rPr lang="en-US" sz="4400" b="1" dirty="0">
                <a:latin typeface="Calibri Light" panose="020F0302020204030204" pitchFamily="34" charset="0"/>
                <a:cs typeface="Calibri Light" panose="020F0302020204030204" pitchFamily="34" charset="0"/>
              </a:rPr>
              <a:t>CLASS – warehouse modelling and simulation software</a:t>
            </a:r>
            <a:endParaRPr lang="et-EE" sz="4400" b="1" dirty="0">
              <a:latin typeface="Calibri Light" panose="020F0302020204030204" pitchFamily="34" charset="0"/>
              <a:cs typeface="Calibri Light" panose="020F0302020204030204" pitchFamily="34" charset="0"/>
            </a:endParaRPr>
          </a:p>
        </p:txBody>
      </p:sp>
      <p:sp>
        <p:nvSpPr>
          <p:cNvPr id="3" name="Content Placeholder 2">
            <a:extLst>
              <a:ext uri="{FF2B5EF4-FFF2-40B4-BE49-F238E27FC236}">
                <a16:creationId xmlns:a16="http://schemas.microsoft.com/office/drawing/2014/main" id="{739DFC5A-65BF-413D-A573-6AD9F46783DF}"/>
              </a:ext>
            </a:extLst>
          </p:cNvPr>
          <p:cNvSpPr>
            <a:spLocks noGrp="1"/>
          </p:cNvSpPr>
          <p:nvPr>
            <p:ph idx="1"/>
          </p:nvPr>
        </p:nvSpPr>
        <p:spPr/>
        <p:txBody>
          <a:bodyPr>
            <a:normAutofit/>
          </a:bodyPr>
          <a:lstStyle/>
          <a:p>
            <a:r>
              <a:rPr lang="en-US" sz="2800" dirty="0">
                <a:latin typeface="Calibri Light" panose="020F0302020204030204" pitchFamily="34" charset="0"/>
                <a:cs typeface="Calibri Light" panose="020F0302020204030204" pitchFamily="34" charset="0"/>
              </a:rPr>
              <a:t>Class enables to evaluate the new layouts, working practices, equipment and manpower resources. The evaluation can be conducted safely without disruption to the operations or the expense or risk associates with a physical trial.</a:t>
            </a:r>
            <a:endParaRPr lang="et-EE" sz="2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7606558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9D02E-B449-4BAB-BE55-348B3063FA65}"/>
              </a:ext>
            </a:extLst>
          </p:cNvPr>
          <p:cNvSpPr>
            <a:spLocks noGrp="1"/>
          </p:cNvSpPr>
          <p:nvPr>
            <p:ph type="title"/>
          </p:nvPr>
        </p:nvSpPr>
        <p:spPr/>
        <p:txBody>
          <a:bodyPr>
            <a:normAutofit/>
          </a:bodyPr>
          <a:lstStyle/>
          <a:p>
            <a:r>
              <a:rPr lang="en-US" sz="4400" b="1" dirty="0">
                <a:latin typeface="Calibri Light" panose="020F0302020204030204" pitchFamily="34" charset="0"/>
                <a:cs typeface="Calibri Light" panose="020F0302020204030204" pitchFamily="34" charset="0"/>
              </a:rPr>
              <a:t>CLASS – warehouse modelling and simulation software provides:</a:t>
            </a:r>
            <a:endParaRPr lang="et-EE" sz="4400" b="1" dirty="0">
              <a:latin typeface="Calibri Light" panose="020F0302020204030204" pitchFamily="34" charset="0"/>
              <a:cs typeface="Calibri Light" panose="020F0302020204030204" pitchFamily="34" charset="0"/>
            </a:endParaRPr>
          </a:p>
        </p:txBody>
      </p:sp>
      <p:sp>
        <p:nvSpPr>
          <p:cNvPr id="3" name="Content Placeholder 2">
            <a:extLst>
              <a:ext uri="{FF2B5EF4-FFF2-40B4-BE49-F238E27FC236}">
                <a16:creationId xmlns:a16="http://schemas.microsoft.com/office/drawing/2014/main" id="{739DFC5A-65BF-413D-A573-6AD9F46783DF}"/>
              </a:ext>
            </a:extLst>
          </p:cNvPr>
          <p:cNvSpPr>
            <a:spLocks noGrp="1"/>
          </p:cNvSpPr>
          <p:nvPr>
            <p:ph idx="1"/>
          </p:nvPr>
        </p:nvSpPr>
        <p:spPr/>
        <p:txBody>
          <a:bodyPr>
            <a:normAutofit lnSpcReduction="10000"/>
          </a:bodyPr>
          <a:lstStyle/>
          <a:p>
            <a:pPr>
              <a:buFont typeface="Arial" panose="020B0604020202020204" pitchFamily="34" charset="0"/>
              <a:buChar char="•"/>
            </a:pPr>
            <a:r>
              <a:rPr lang="en-US" sz="2800" dirty="0"/>
              <a:t>Warehouse layout design (2 and 3-dimensional)</a:t>
            </a:r>
          </a:p>
          <a:p>
            <a:pPr>
              <a:buFont typeface="Arial" panose="020B0604020202020204" pitchFamily="34" charset="0"/>
              <a:buChar char="•"/>
            </a:pPr>
            <a:r>
              <a:rPr lang="en-US" sz="2800" dirty="0" err="1"/>
              <a:t>Labour</a:t>
            </a:r>
            <a:r>
              <a:rPr lang="en-US" sz="2800" dirty="0"/>
              <a:t> and MHE cost analyses</a:t>
            </a:r>
          </a:p>
          <a:p>
            <a:pPr>
              <a:buFont typeface="Arial" panose="020B0604020202020204" pitchFamily="34" charset="0"/>
              <a:buChar char="•"/>
            </a:pPr>
            <a:r>
              <a:rPr lang="en-US" sz="2800" dirty="0"/>
              <a:t>Productivity analyses</a:t>
            </a:r>
          </a:p>
          <a:p>
            <a:pPr>
              <a:buFont typeface="Arial" panose="020B0604020202020204" pitchFamily="34" charset="0"/>
              <a:buChar char="•"/>
            </a:pPr>
            <a:r>
              <a:rPr lang="en-US" sz="2800" dirty="0"/>
              <a:t>Service level analyses</a:t>
            </a:r>
          </a:p>
          <a:p>
            <a:pPr>
              <a:buFont typeface="Arial" panose="020B0604020202020204" pitchFamily="34" charset="0"/>
              <a:buChar char="•"/>
            </a:pPr>
            <a:r>
              <a:rPr lang="en-US" sz="2800" dirty="0"/>
              <a:t>Product flow analyses</a:t>
            </a:r>
          </a:p>
          <a:p>
            <a:pPr>
              <a:buFont typeface="Arial" panose="020B0604020202020204" pitchFamily="34" charset="0"/>
              <a:buChar char="•"/>
            </a:pPr>
            <a:r>
              <a:rPr lang="en-US" sz="2800" dirty="0"/>
              <a:t>Warehouse infrastructure analyses</a:t>
            </a:r>
          </a:p>
          <a:p>
            <a:pPr>
              <a:buFont typeface="Arial" panose="020B0604020202020204" pitchFamily="34" charset="0"/>
              <a:buChar char="•"/>
            </a:pPr>
            <a:endParaRPr lang="et-EE" sz="2800" dirty="0"/>
          </a:p>
        </p:txBody>
      </p:sp>
    </p:spTree>
    <p:extLst>
      <p:ext uri="{BB962C8B-B14F-4D97-AF65-F5344CB8AC3E}">
        <p14:creationId xmlns:p14="http://schemas.microsoft.com/office/powerpoint/2010/main" val="3740144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67EA5-7744-46F0-9579-BB0F3E26DD86}"/>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The general purpose of the subject</a:t>
            </a:r>
            <a:endParaRPr lang="et-EE" sz="4400" dirty="0"/>
          </a:p>
        </p:txBody>
      </p:sp>
      <p:sp>
        <p:nvSpPr>
          <p:cNvPr id="3" name="Content Placeholder 2">
            <a:extLst>
              <a:ext uri="{FF2B5EF4-FFF2-40B4-BE49-F238E27FC236}">
                <a16:creationId xmlns:a16="http://schemas.microsoft.com/office/drawing/2014/main" id="{C26512A6-CDCF-42A4-9E1B-BE78F2C12643}"/>
              </a:ext>
            </a:extLst>
          </p:cNvPr>
          <p:cNvSpPr>
            <a:spLocks noGrp="1"/>
          </p:cNvSpPr>
          <p:nvPr>
            <p:ph idx="1"/>
          </p:nvPr>
        </p:nvSpPr>
        <p:spPr/>
        <p:txBody>
          <a:bodyPr>
            <a:normAutofit/>
          </a:bodyPr>
          <a:lstStyle/>
          <a:p>
            <a:pPr algn="just"/>
            <a:r>
              <a:rPr lang="en-GB" sz="2800" dirty="0">
                <a:effectLst/>
                <a:latin typeface="Calibri Light" panose="020F0302020204030204" pitchFamily="34" charset="0"/>
                <a:ea typeface="Times New Roman" panose="02020603050405020304" pitchFamily="18" charset="0"/>
                <a:cs typeface="Calibri Light" panose="020F0302020204030204" pitchFamily="34" charset="0"/>
              </a:rPr>
              <a:t>The general purpose of the subject is to provide theoretical knowhow, practical exercises and simulations about warehouse layout, managing warehouses and warehouse equipment.</a:t>
            </a:r>
            <a:endParaRPr lang="et-EE" sz="2800" dirty="0">
              <a:effectLst/>
              <a:latin typeface="Calibri Light" panose="020F0302020204030204" pitchFamily="34" charset="0"/>
              <a:ea typeface="Times New Roman" panose="02020603050405020304" pitchFamily="18" charset="0"/>
              <a:cs typeface="Calibri Light" panose="020F0302020204030204" pitchFamily="34" charset="0"/>
            </a:endParaRPr>
          </a:p>
          <a:p>
            <a:pPr algn="just"/>
            <a:r>
              <a:rPr lang="en-GB" sz="28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After passing the subject each Students know how to set up different types of warehouses, knows how to run them and how to evaluate the performance and activities.</a:t>
            </a:r>
            <a:endParaRPr lang="et-EE" sz="2800" dirty="0">
              <a:effectLst/>
              <a:latin typeface="Calibri Light" panose="020F0302020204030204" pitchFamily="34" charset="0"/>
              <a:ea typeface="Times New Roman" panose="02020603050405020304" pitchFamily="18" charset="0"/>
              <a:cs typeface="Calibri Light" panose="020F0302020204030204" pitchFamily="34" charset="0"/>
            </a:endParaRPr>
          </a:p>
          <a:p>
            <a:endParaRPr lang="et-EE" dirty="0"/>
          </a:p>
        </p:txBody>
      </p:sp>
    </p:spTree>
    <p:extLst>
      <p:ext uri="{BB962C8B-B14F-4D97-AF65-F5344CB8AC3E}">
        <p14:creationId xmlns:p14="http://schemas.microsoft.com/office/powerpoint/2010/main" val="2776064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69284-55AA-4BDA-A37B-3E2B2B7CCDCA}"/>
              </a:ext>
            </a:extLst>
          </p:cNvPr>
          <p:cNvSpPr>
            <a:spLocks noGrp="1"/>
          </p:cNvSpPr>
          <p:nvPr>
            <p:ph type="title"/>
          </p:nvPr>
        </p:nvSpPr>
        <p:spPr/>
        <p:txBody>
          <a:bodyPr>
            <a:normAutofit/>
          </a:bodyPr>
          <a:lstStyle/>
          <a:p>
            <a:r>
              <a:rPr lang="en-GB" sz="4000" b="1" dirty="0">
                <a:effectLst/>
                <a:latin typeface="Calibri Light" panose="020F0302020204030204" pitchFamily="34" charset="0"/>
                <a:ea typeface="Times New Roman" panose="02020603050405020304" pitchFamily="18" charset="0"/>
              </a:rPr>
              <a:t>WAREHOUSE SIMULATION, MATERIAL HANDLING TECHNOLOGIES AND HANDLING EQUIPMENT</a:t>
            </a:r>
            <a:endParaRPr lang="et-EE" sz="4000" dirty="0"/>
          </a:p>
        </p:txBody>
      </p:sp>
      <p:sp>
        <p:nvSpPr>
          <p:cNvPr id="3" name="Content Placeholder 2">
            <a:extLst>
              <a:ext uri="{FF2B5EF4-FFF2-40B4-BE49-F238E27FC236}">
                <a16:creationId xmlns:a16="http://schemas.microsoft.com/office/drawing/2014/main" id="{4E76A203-3C81-459A-840E-6B5168B5FEA4}"/>
              </a:ext>
            </a:extLst>
          </p:cNvPr>
          <p:cNvSpPr>
            <a:spLocks noGrp="1"/>
          </p:cNvSpPr>
          <p:nvPr>
            <p:ph idx="1"/>
          </p:nvPr>
        </p:nvSpPr>
        <p:spPr/>
        <p:txBody>
          <a:bodyPr/>
          <a:lstStyle/>
          <a:p>
            <a:endParaRPr lang="en-US" dirty="0"/>
          </a:p>
          <a:p>
            <a:endParaRPr lang="en-US" dirty="0"/>
          </a:p>
          <a:p>
            <a:r>
              <a:rPr lang="en-US" sz="2800" dirty="0">
                <a:latin typeface="Calibri Light" panose="020F0302020204030204" pitchFamily="34" charset="0"/>
                <a:cs typeface="Calibri Light" panose="020F0302020204030204" pitchFamily="34" charset="0"/>
              </a:rPr>
              <a:t>If you should have any question, please feel free to contact </a:t>
            </a:r>
            <a:r>
              <a:rPr lang="en-US" sz="2800" dirty="0">
                <a:latin typeface="Calibri Light" panose="020F0302020204030204" pitchFamily="34" charset="0"/>
                <a:cs typeface="Calibri Light" panose="020F0302020204030204" pitchFamily="34" charset="0"/>
                <a:hlinkClick r:id="rId2"/>
              </a:rPr>
              <a:t>tarmo.saremat@tktk.ee</a:t>
            </a:r>
            <a:endParaRPr lang="en-US" sz="2800" dirty="0">
              <a:latin typeface="Calibri Light" panose="020F0302020204030204" pitchFamily="34" charset="0"/>
              <a:cs typeface="Calibri Light" panose="020F0302020204030204" pitchFamily="34" charset="0"/>
            </a:endParaRPr>
          </a:p>
          <a:p>
            <a:endParaRPr lang="et-EE" dirty="0"/>
          </a:p>
        </p:txBody>
      </p:sp>
    </p:spTree>
    <p:extLst>
      <p:ext uri="{BB962C8B-B14F-4D97-AF65-F5344CB8AC3E}">
        <p14:creationId xmlns:p14="http://schemas.microsoft.com/office/powerpoint/2010/main" val="1242704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67EA5-7744-46F0-9579-BB0F3E26DD86}"/>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The general purpose of the subject</a:t>
            </a:r>
            <a:endParaRPr lang="et-EE" sz="4400" dirty="0"/>
          </a:p>
        </p:txBody>
      </p:sp>
      <p:sp>
        <p:nvSpPr>
          <p:cNvPr id="3" name="Content Placeholder 2">
            <a:extLst>
              <a:ext uri="{FF2B5EF4-FFF2-40B4-BE49-F238E27FC236}">
                <a16:creationId xmlns:a16="http://schemas.microsoft.com/office/drawing/2014/main" id="{C26512A6-CDCF-42A4-9E1B-BE78F2C12643}"/>
              </a:ext>
            </a:extLst>
          </p:cNvPr>
          <p:cNvSpPr>
            <a:spLocks noGrp="1"/>
          </p:cNvSpPr>
          <p:nvPr>
            <p:ph idx="1"/>
          </p:nvPr>
        </p:nvSpPr>
        <p:spPr/>
        <p:txBody>
          <a:bodyPr>
            <a:normAutofit/>
          </a:bodyPr>
          <a:lstStyle/>
          <a:p>
            <a:pPr algn="just"/>
            <a:r>
              <a:rPr lang="en-GB" sz="28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Warehouse simulation software Class allows users to design, test and redesign complex warehousing solutions in a virtual computer environment by changing many different parameters and measuring their impact. It is a great opportunity for the Students to test their ideas of warehouse layout design and operational management.</a:t>
            </a:r>
            <a:endParaRPr lang="et-EE" sz="2800" dirty="0">
              <a:effectLst/>
              <a:latin typeface="Calibri Light" panose="020F0302020204030204" pitchFamily="34" charset="0"/>
              <a:ea typeface="Times New Roman" panose="02020603050405020304" pitchFamily="18" charset="0"/>
              <a:cs typeface="Calibri Light" panose="020F0302020204030204" pitchFamily="34" charset="0"/>
            </a:endParaRPr>
          </a:p>
          <a:p>
            <a:endParaRPr lang="et-EE" dirty="0"/>
          </a:p>
        </p:txBody>
      </p:sp>
    </p:spTree>
    <p:extLst>
      <p:ext uri="{BB962C8B-B14F-4D97-AF65-F5344CB8AC3E}">
        <p14:creationId xmlns:p14="http://schemas.microsoft.com/office/powerpoint/2010/main" val="2604064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903EE-A978-45A8-9D56-337A77CEBDEE}"/>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Learning Outcomes</a:t>
            </a:r>
            <a:endParaRPr lang="et-EE" sz="4400" dirty="0"/>
          </a:p>
        </p:txBody>
      </p:sp>
      <p:sp>
        <p:nvSpPr>
          <p:cNvPr id="3" name="Content Placeholder 2">
            <a:extLst>
              <a:ext uri="{FF2B5EF4-FFF2-40B4-BE49-F238E27FC236}">
                <a16:creationId xmlns:a16="http://schemas.microsoft.com/office/drawing/2014/main" id="{DAA25CE1-0F77-4BA1-9EF9-A912F857D775}"/>
              </a:ext>
            </a:extLst>
          </p:cNvPr>
          <p:cNvSpPr>
            <a:spLocks noGrp="1"/>
          </p:cNvSpPr>
          <p:nvPr>
            <p:ph idx="1"/>
          </p:nvPr>
        </p:nvSpPr>
        <p:spPr/>
        <p:txBody>
          <a:bodyPr>
            <a:normAutofit fontScale="70000" lnSpcReduction="20000"/>
          </a:bodyPr>
          <a:lstStyle/>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1) Student knows different racking and shelving systems. </a:t>
            </a:r>
            <a:endParaRPr lang="et-EE" sz="3600" dirty="0">
              <a:effectLst/>
              <a:latin typeface="Calibri Light" panose="020F0302020204030204" pitchFamily="34" charset="0"/>
              <a:ea typeface="Times New Roman" panose="02020603050405020304" pitchFamily="18" charset="0"/>
              <a:cs typeface="Calibri Light" panose="020F0302020204030204" pitchFamily="34" charset="0"/>
            </a:endParaRPr>
          </a:p>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2) Student knows the usage of different racking types, their advantages and disadvantages.</a:t>
            </a:r>
            <a:endParaRPr lang="et-EE" sz="3600" dirty="0">
              <a:effectLst/>
              <a:latin typeface="Calibri Light" panose="020F0302020204030204" pitchFamily="34" charset="0"/>
              <a:ea typeface="Times New Roman" panose="02020603050405020304" pitchFamily="18" charset="0"/>
              <a:cs typeface="Calibri Light" panose="020F0302020204030204" pitchFamily="34" charset="0"/>
            </a:endParaRPr>
          </a:p>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3) Student knows the working principals of automated warehouse systems.</a:t>
            </a:r>
            <a:endParaRPr lang="et-EE" sz="3600" dirty="0">
              <a:effectLst/>
              <a:latin typeface="Calibri Light" panose="020F0302020204030204" pitchFamily="34" charset="0"/>
              <a:ea typeface="Times New Roman" panose="02020603050405020304" pitchFamily="18" charset="0"/>
              <a:cs typeface="Calibri Light" panose="020F0302020204030204" pitchFamily="34" charset="0"/>
            </a:endParaRPr>
          </a:p>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4) Student knows different material handling equipment types, their usage, advantages and disadvantages </a:t>
            </a:r>
            <a:endParaRPr lang="et-EE" sz="3600" dirty="0">
              <a:effectLst/>
              <a:latin typeface="Calibri Light" panose="020F0302020204030204" pitchFamily="34" charset="0"/>
              <a:ea typeface="Times New Roman" panose="02020603050405020304" pitchFamily="18" charset="0"/>
              <a:cs typeface="Calibri Light" panose="020F0302020204030204" pitchFamily="34" charset="0"/>
            </a:endParaRPr>
          </a:p>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5) Student knows how to set up warehouse procedures and operations.</a:t>
            </a:r>
            <a:endParaRPr lang="et-EE" sz="3600" dirty="0">
              <a:effectLst/>
              <a:latin typeface="Calibri Light" panose="020F0302020204030204" pitchFamily="34" charset="0"/>
              <a:ea typeface="Times New Roman" panose="02020603050405020304" pitchFamily="18" charset="0"/>
              <a:cs typeface="Calibri Light" panose="020F0302020204030204" pitchFamily="34" charset="0"/>
            </a:endParaRPr>
          </a:p>
          <a:p>
            <a:endParaRPr lang="et-EE" dirty="0"/>
          </a:p>
        </p:txBody>
      </p:sp>
    </p:spTree>
    <p:extLst>
      <p:ext uri="{BB962C8B-B14F-4D97-AF65-F5344CB8AC3E}">
        <p14:creationId xmlns:p14="http://schemas.microsoft.com/office/powerpoint/2010/main" val="757348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903EE-A978-45A8-9D56-337A77CEBDEE}"/>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Learning Outcomes</a:t>
            </a:r>
            <a:endParaRPr lang="et-EE" sz="4400" dirty="0"/>
          </a:p>
        </p:txBody>
      </p:sp>
      <p:sp>
        <p:nvSpPr>
          <p:cNvPr id="3" name="Content Placeholder 2">
            <a:extLst>
              <a:ext uri="{FF2B5EF4-FFF2-40B4-BE49-F238E27FC236}">
                <a16:creationId xmlns:a16="http://schemas.microsoft.com/office/drawing/2014/main" id="{DAA25CE1-0F77-4BA1-9EF9-A912F857D775}"/>
              </a:ext>
            </a:extLst>
          </p:cNvPr>
          <p:cNvSpPr>
            <a:spLocks noGrp="1"/>
          </p:cNvSpPr>
          <p:nvPr>
            <p:ph idx="1"/>
          </p:nvPr>
        </p:nvSpPr>
        <p:spPr/>
        <p:txBody>
          <a:bodyPr>
            <a:normAutofit fontScale="77500" lnSpcReduction="20000"/>
          </a:bodyPr>
          <a:lstStyle/>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6) Student is capable to evaluate warehouse performance and to create KPI-s </a:t>
            </a:r>
            <a:endParaRPr lang="et-EE" sz="3600" dirty="0">
              <a:effectLst/>
              <a:latin typeface="Calibri Light" panose="020F0302020204030204" pitchFamily="34" charset="0"/>
              <a:ea typeface="Times New Roman" panose="02020603050405020304" pitchFamily="18" charset="0"/>
              <a:cs typeface="Calibri Light" panose="020F0302020204030204" pitchFamily="34" charset="0"/>
            </a:endParaRPr>
          </a:p>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7) Student is capable to design warehouse layout</a:t>
            </a:r>
          </a:p>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8) Student knows how to plan warehouse resources (staff, equipment, materials)</a:t>
            </a:r>
            <a:endParaRPr lang="et-EE" sz="3600" dirty="0">
              <a:effectLst/>
              <a:latin typeface="Calibri Light" panose="020F0302020204030204" pitchFamily="34" charset="0"/>
              <a:ea typeface="Times New Roman" panose="02020603050405020304" pitchFamily="18" charset="0"/>
              <a:cs typeface="Calibri Light" panose="020F0302020204030204" pitchFamily="34" charset="0"/>
            </a:endParaRPr>
          </a:p>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9) Student can explain warehouse IT infrastructure principles</a:t>
            </a:r>
            <a:endParaRPr lang="et-EE" sz="3600" dirty="0">
              <a:effectLst/>
              <a:latin typeface="Calibri Light" panose="020F0302020204030204" pitchFamily="34" charset="0"/>
              <a:ea typeface="Times New Roman" panose="02020603050405020304" pitchFamily="18" charset="0"/>
              <a:cs typeface="Calibri Light" panose="020F0302020204030204" pitchFamily="34" charset="0"/>
            </a:endParaRPr>
          </a:p>
          <a:p>
            <a:pPr marL="0" lvl="0" indent="0">
              <a:buNone/>
              <a:tabLst>
                <a:tab pos="408940" algn="l"/>
              </a:tabLst>
            </a:pPr>
            <a:r>
              <a:rPr lang="en-GB" sz="3600" dirty="0">
                <a:effectLst/>
                <a:latin typeface="Calibri Light" panose="020F0302020204030204" pitchFamily="34" charset="0"/>
                <a:ea typeface="Times New Roman" panose="02020603050405020304" pitchFamily="18" charset="0"/>
                <a:cs typeface="Calibri Light" panose="020F0302020204030204" pitchFamily="34" charset="0"/>
              </a:rPr>
              <a:t>10) Student can formulate warehouse management principles.</a:t>
            </a:r>
            <a:endParaRPr lang="et-EE" sz="3600" dirty="0">
              <a:effectLst/>
              <a:latin typeface="Calibri Light" panose="020F0302020204030204" pitchFamily="34" charset="0"/>
              <a:ea typeface="Times New Roman" panose="02020603050405020304" pitchFamily="18" charset="0"/>
              <a:cs typeface="Calibri Light" panose="020F0302020204030204" pitchFamily="34" charset="0"/>
            </a:endParaRPr>
          </a:p>
          <a:p>
            <a:endParaRPr lang="et-EE" dirty="0"/>
          </a:p>
        </p:txBody>
      </p:sp>
    </p:spTree>
    <p:extLst>
      <p:ext uri="{BB962C8B-B14F-4D97-AF65-F5344CB8AC3E}">
        <p14:creationId xmlns:p14="http://schemas.microsoft.com/office/powerpoint/2010/main" val="2201477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78447-3C6F-48C4-A684-B434AC2BE119}"/>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The study format and the content</a:t>
            </a:r>
            <a:endParaRPr lang="et-EE" sz="4400" dirty="0"/>
          </a:p>
        </p:txBody>
      </p:sp>
      <p:sp>
        <p:nvSpPr>
          <p:cNvPr id="3" name="Content Placeholder 2">
            <a:extLst>
              <a:ext uri="{FF2B5EF4-FFF2-40B4-BE49-F238E27FC236}">
                <a16:creationId xmlns:a16="http://schemas.microsoft.com/office/drawing/2014/main" id="{46503B51-FBE1-409E-91D6-512257E3025D}"/>
              </a:ext>
            </a:extLst>
          </p:cNvPr>
          <p:cNvSpPr>
            <a:spLocks noGrp="1"/>
          </p:cNvSpPr>
          <p:nvPr>
            <p:ph idx="1"/>
          </p:nvPr>
        </p:nvSpPr>
        <p:spPr/>
        <p:txBody>
          <a:bodyPr>
            <a:normAutofit/>
          </a:bodyPr>
          <a:lstStyle/>
          <a:p>
            <a:pPr algn="just"/>
            <a:r>
              <a:rPr lang="en-GB" sz="2800" dirty="0">
                <a:effectLst/>
                <a:latin typeface="Calibri Light" panose="020F0302020204030204" pitchFamily="34" charset="0"/>
                <a:ea typeface="Times New Roman" panose="02020603050405020304" pitchFamily="18" charset="0"/>
                <a:cs typeface="Calibri Light" panose="020F0302020204030204" pitchFamily="34" charset="0"/>
              </a:rPr>
              <a:t>The study is scheduled for one semester from September-December or from February - May, which covers the study of theoretical aspects of material handling technologies and handling equipment, plus practical case-studies at simulation software Class.</a:t>
            </a:r>
            <a:endParaRPr lang="et-EE" sz="2800" dirty="0">
              <a:effectLst/>
              <a:latin typeface="Calibri Light" panose="020F0302020204030204" pitchFamily="34" charset="0"/>
              <a:ea typeface="Times New Roman" panose="02020603050405020304" pitchFamily="18" charset="0"/>
              <a:cs typeface="Calibri Light" panose="020F0302020204030204" pitchFamily="34" charset="0"/>
            </a:endParaRPr>
          </a:p>
          <a:p>
            <a:pPr algn="just"/>
            <a:r>
              <a:rPr lang="en-GB" sz="2800" dirty="0">
                <a:effectLst/>
                <a:latin typeface="Calibri Light" panose="020F0302020204030204" pitchFamily="34" charset="0"/>
                <a:ea typeface="Times New Roman" panose="02020603050405020304" pitchFamily="18" charset="0"/>
                <a:cs typeface="Calibri Light" panose="020F0302020204030204" pitchFamily="34" charset="0"/>
              </a:rPr>
              <a:t>Classes are scheduled for 4 academic hours each week. The course is structured according to problem-based learning, which involves using the variety of active learning methods.</a:t>
            </a:r>
            <a:endParaRPr lang="et-EE" sz="2800" dirty="0">
              <a:effectLst/>
              <a:latin typeface="Calibri Light" panose="020F0302020204030204" pitchFamily="34" charset="0"/>
              <a:ea typeface="Times New Roman" panose="02020603050405020304" pitchFamily="18" charset="0"/>
              <a:cs typeface="Calibri Light" panose="020F0302020204030204" pitchFamily="34" charset="0"/>
            </a:endParaRPr>
          </a:p>
        </p:txBody>
      </p:sp>
    </p:spTree>
    <p:extLst>
      <p:ext uri="{BB962C8B-B14F-4D97-AF65-F5344CB8AC3E}">
        <p14:creationId xmlns:p14="http://schemas.microsoft.com/office/powerpoint/2010/main" val="3526887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E9351-4E19-4B68-8F59-845D040B0C06}"/>
              </a:ext>
            </a:extLst>
          </p:cNvPr>
          <p:cNvSpPr>
            <a:spLocks noGrp="1"/>
          </p:cNvSpPr>
          <p:nvPr>
            <p:ph type="title"/>
          </p:nvPr>
        </p:nvSpPr>
        <p:spPr/>
        <p:txBody>
          <a:bodyPr>
            <a:normAutofit/>
          </a:bodyPr>
          <a:lstStyle/>
          <a:p>
            <a:r>
              <a:rPr lang="en-US" sz="4400" dirty="0">
                <a:latin typeface="Calibri Light" panose="020F0302020204030204" pitchFamily="34" charset="0"/>
                <a:cs typeface="Calibri Light" panose="020F0302020204030204" pitchFamily="34" charset="0"/>
              </a:rPr>
              <a:t>Storyboard</a:t>
            </a:r>
            <a:endParaRPr lang="et-EE" sz="4400" dirty="0">
              <a:latin typeface="Calibri Light" panose="020F0302020204030204" pitchFamily="34" charset="0"/>
              <a:cs typeface="Calibri Light" panose="020F0302020204030204" pitchFamily="34" charset="0"/>
            </a:endParaRPr>
          </a:p>
        </p:txBody>
      </p:sp>
      <p:graphicFrame>
        <p:nvGraphicFramePr>
          <p:cNvPr id="4" name="Content Placeholder 3">
            <a:extLst>
              <a:ext uri="{FF2B5EF4-FFF2-40B4-BE49-F238E27FC236}">
                <a16:creationId xmlns:a16="http://schemas.microsoft.com/office/drawing/2014/main" id="{23C019D8-8232-470F-A0A8-C3381BDA1EC2}"/>
              </a:ext>
            </a:extLst>
          </p:cNvPr>
          <p:cNvGraphicFramePr>
            <a:graphicFrameLocks noGrp="1"/>
          </p:cNvGraphicFramePr>
          <p:nvPr>
            <p:ph idx="1"/>
            <p:extLst>
              <p:ext uri="{D42A27DB-BD31-4B8C-83A1-F6EECF244321}">
                <p14:modId xmlns:p14="http://schemas.microsoft.com/office/powerpoint/2010/main" val="2280759031"/>
              </p:ext>
            </p:extLst>
          </p:nvPr>
        </p:nvGraphicFramePr>
        <p:xfrm>
          <a:off x="2125014" y="1893195"/>
          <a:ext cx="7650051" cy="4494729"/>
        </p:xfrm>
        <a:graphic>
          <a:graphicData uri="http://schemas.openxmlformats.org/drawingml/2006/table">
            <a:tbl>
              <a:tblPr firstRow="1" firstCol="1" lastRow="1" lastCol="1" bandRow="1" bandCol="1">
                <a:tableStyleId>{5C22544A-7EE6-4342-B048-85BDC9FD1C3A}</a:tableStyleId>
              </a:tblPr>
              <a:tblGrid>
                <a:gridCol w="2630867">
                  <a:extLst>
                    <a:ext uri="{9D8B030D-6E8A-4147-A177-3AD203B41FA5}">
                      <a16:colId xmlns:a16="http://schemas.microsoft.com/office/drawing/2014/main" val="1458339871"/>
                    </a:ext>
                  </a:extLst>
                </a:gridCol>
                <a:gridCol w="5019184">
                  <a:extLst>
                    <a:ext uri="{9D8B030D-6E8A-4147-A177-3AD203B41FA5}">
                      <a16:colId xmlns:a16="http://schemas.microsoft.com/office/drawing/2014/main" val="1978641391"/>
                    </a:ext>
                  </a:extLst>
                </a:gridCol>
              </a:tblGrid>
              <a:tr h="410385">
                <a:tc>
                  <a:txBody>
                    <a:bodyPr/>
                    <a:lstStyle/>
                    <a:p>
                      <a:pPr algn="ctr"/>
                      <a:r>
                        <a:rPr lang="en-GB" sz="2000" b="1" dirty="0">
                          <a:effectLst/>
                          <a:latin typeface="Calibri Light" panose="020F0302020204030204" pitchFamily="34" charset="0"/>
                          <a:cs typeface="Calibri Light" panose="020F0302020204030204" pitchFamily="34" charset="0"/>
                        </a:rPr>
                        <a:t>Learning week (LW)</a:t>
                      </a:r>
                      <a:endParaRPr lang="et-EE" sz="2000" b="1"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nchor="ctr"/>
                </a:tc>
                <a:tc>
                  <a:txBody>
                    <a:bodyPr/>
                    <a:lstStyle/>
                    <a:p>
                      <a:pPr algn="ctr"/>
                      <a:r>
                        <a:rPr lang="en-GB" sz="2000" b="1" dirty="0">
                          <a:effectLst/>
                          <a:latin typeface="Calibri Light" panose="020F0302020204030204" pitchFamily="34" charset="0"/>
                          <a:cs typeface="Calibri Light" panose="020F0302020204030204" pitchFamily="34" charset="0"/>
                        </a:rPr>
                        <a:t>Activities</a:t>
                      </a:r>
                      <a:endParaRPr lang="et-EE" sz="2000" b="1"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tc>
                <a:extLst>
                  <a:ext uri="{0D108BD9-81ED-4DB2-BD59-A6C34878D82A}">
                    <a16:rowId xmlns:a16="http://schemas.microsoft.com/office/drawing/2014/main" val="2659202559"/>
                  </a:ext>
                </a:extLst>
              </a:tr>
              <a:tr h="510543">
                <a:tc>
                  <a:txBody>
                    <a:bodyPr/>
                    <a:lstStyle/>
                    <a:p>
                      <a:pPr algn="ctr"/>
                      <a:r>
                        <a:rPr lang="en-GB" sz="1600" dirty="0">
                          <a:effectLst/>
                          <a:latin typeface="Calibri Light" panose="020F0302020204030204" pitchFamily="34" charset="0"/>
                          <a:cs typeface="Calibri Light" panose="020F0302020204030204" pitchFamily="34" charset="0"/>
                        </a:rPr>
                        <a:t>LW 1-2</a:t>
                      </a:r>
                      <a:endParaRPr lang="et-EE" sz="1600" dirty="0">
                        <a:effectLst/>
                        <a:latin typeface="Calibri Light" panose="020F0302020204030204" pitchFamily="34" charset="0"/>
                        <a:cs typeface="Calibri Light" panose="020F0302020204030204" pitchFamily="34" charset="0"/>
                      </a:endParaRPr>
                    </a:p>
                    <a:p>
                      <a:pPr algn="ctr"/>
                      <a:r>
                        <a:rPr lang="en-GB" sz="1600" dirty="0">
                          <a:effectLst/>
                          <a:latin typeface="Calibri Light" panose="020F0302020204030204" pitchFamily="34" charset="0"/>
                          <a:cs typeface="Calibri Light" panose="020F0302020204030204" pitchFamily="34" charset="0"/>
                        </a:rPr>
                        <a:t> </a:t>
                      </a:r>
                      <a:endParaRPr lang="et-EE" sz="1600"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nchor="ctr"/>
                </a:tc>
                <a:tc>
                  <a:txBody>
                    <a:bodyPr/>
                    <a:lstStyle/>
                    <a:p>
                      <a:pPr algn="just"/>
                      <a:r>
                        <a:rPr lang="en-GB" sz="1600" dirty="0">
                          <a:effectLst/>
                          <a:latin typeface="Calibri Light" panose="020F0302020204030204" pitchFamily="34" charset="0"/>
                          <a:cs typeface="Calibri Light" panose="020F0302020204030204" pitchFamily="34" charset="0"/>
                        </a:rPr>
                        <a:t>The warehouse racking and shelving systems.</a:t>
                      </a:r>
                      <a:endParaRPr lang="et-EE" sz="1600"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tc>
                <a:extLst>
                  <a:ext uri="{0D108BD9-81ED-4DB2-BD59-A6C34878D82A}">
                    <a16:rowId xmlns:a16="http://schemas.microsoft.com/office/drawing/2014/main" val="2814690976"/>
                  </a:ext>
                </a:extLst>
              </a:tr>
              <a:tr h="510543">
                <a:tc>
                  <a:txBody>
                    <a:bodyPr/>
                    <a:lstStyle/>
                    <a:p>
                      <a:pPr algn="ctr"/>
                      <a:r>
                        <a:rPr lang="en-GB" sz="1600">
                          <a:effectLst/>
                          <a:latin typeface="Calibri Light" panose="020F0302020204030204" pitchFamily="34" charset="0"/>
                          <a:cs typeface="Calibri Light" panose="020F0302020204030204" pitchFamily="34" charset="0"/>
                        </a:rPr>
                        <a:t>LW 3-4</a:t>
                      </a:r>
                      <a:endParaRPr lang="et-EE" sz="1600">
                        <a:effectLst/>
                        <a:latin typeface="Calibri Light" panose="020F0302020204030204" pitchFamily="34" charset="0"/>
                        <a:cs typeface="Calibri Light" panose="020F0302020204030204" pitchFamily="34" charset="0"/>
                      </a:endParaRPr>
                    </a:p>
                    <a:p>
                      <a:pPr algn="ctr"/>
                      <a:r>
                        <a:rPr lang="en-GB" sz="1600">
                          <a:effectLst/>
                          <a:latin typeface="Calibri Light" panose="020F0302020204030204" pitchFamily="34" charset="0"/>
                          <a:cs typeface="Calibri Light" panose="020F0302020204030204" pitchFamily="34" charset="0"/>
                        </a:rPr>
                        <a:t> </a:t>
                      </a:r>
                      <a:endParaRPr lang="et-EE" sz="160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nchor="ctr"/>
                </a:tc>
                <a:tc>
                  <a:txBody>
                    <a:bodyPr/>
                    <a:lstStyle/>
                    <a:p>
                      <a:pPr algn="just"/>
                      <a:r>
                        <a:rPr lang="en-GB" sz="1600" dirty="0">
                          <a:effectLst/>
                          <a:latin typeface="Calibri Light" panose="020F0302020204030204" pitchFamily="34" charset="0"/>
                          <a:cs typeface="Calibri Light" panose="020F0302020204030204" pitchFamily="34" charset="0"/>
                        </a:rPr>
                        <a:t>Automated warehouse systems.</a:t>
                      </a:r>
                      <a:endParaRPr lang="et-EE" sz="1600"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tc>
                <a:extLst>
                  <a:ext uri="{0D108BD9-81ED-4DB2-BD59-A6C34878D82A}">
                    <a16:rowId xmlns:a16="http://schemas.microsoft.com/office/drawing/2014/main" val="3904552639"/>
                  </a:ext>
                </a:extLst>
              </a:tr>
              <a:tr h="510543">
                <a:tc>
                  <a:txBody>
                    <a:bodyPr/>
                    <a:lstStyle/>
                    <a:p>
                      <a:pPr algn="ctr"/>
                      <a:r>
                        <a:rPr lang="en-GB" sz="1600">
                          <a:effectLst/>
                          <a:latin typeface="Calibri Light" panose="020F0302020204030204" pitchFamily="34" charset="0"/>
                          <a:cs typeface="Calibri Light" panose="020F0302020204030204" pitchFamily="34" charset="0"/>
                        </a:rPr>
                        <a:t>LW 5-6</a:t>
                      </a:r>
                      <a:endParaRPr lang="et-EE" sz="1600">
                        <a:effectLst/>
                        <a:latin typeface="Calibri Light" panose="020F0302020204030204" pitchFamily="34" charset="0"/>
                        <a:cs typeface="Calibri Light" panose="020F0302020204030204" pitchFamily="34" charset="0"/>
                      </a:endParaRPr>
                    </a:p>
                    <a:p>
                      <a:pPr algn="ctr"/>
                      <a:r>
                        <a:rPr lang="en-GB" sz="1600">
                          <a:effectLst/>
                          <a:latin typeface="Calibri Light" panose="020F0302020204030204" pitchFamily="34" charset="0"/>
                          <a:cs typeface="Calibri Light" panose="020F0302020204030204" pitchFamily="34" charset="0"/>
                        </a:rPr>
                        <a:t> </a:t>
                      </a:r>
                      <a:endParaRPr lang="et-EE" sz="160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nchor="ctr"/>
                </a:tc>
                <a:tc>
                  <a:txBody>
                    <a:bodyPr/>
                    <a:lstStyle/>
                    <a:p>
                      <a:pPr algn="just"/>
                      <a:r>
                        <a:rPr lang="en-GB" sz="1600">
                          <a:effectLst/>
                          <a:latin typeface="Calibri Light" panose="020F0302020204030204" pitchFamily="34" charset="0"/>
                          <a:cs typeface="Calibri Light" panose="020F0302020204030204" pitchFamily="34" charset="0"/>
                        </a:rPr>
                        <a:t>Material handling equipment types.</a:t>
                      </a:r>
                      <a:endParaRPr lang="et-EE" sz="160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tc>
                <a:extLst>
                  <a:ext uri="{0D108BD9-81ED-4DB2-BD59-A6C34878D82A}">
                    <a16:rowId xmlns:a16="http://schemas.microsoft.com/office/drawing/2014/main" val="875590046"/>
                  </a:ext>
                </a:extLst>
              </a:tr>
              <a:tr h="510543">
                <a:tc>
                  <a:txBody>
                    <a:bodyPr/>
                    <a:lstStyle/>
                    <a:p>
                      <a:pPr algn="ctr"/>
                      <a:r>
                        <a:rPr lang="en-GB" sz="1600">
                          <a:effectLst/>
                          <a:latin typeface="Calibri Light" panose="020F0302020204030204" pitchFamily="34" charset="0"/>
                          <a:cs typeface="Calibri Light" panose="020F0302020204030204" pitchFamily="34" charset="0"/>
                        </a:rPr>
                        <a:t>LW 7-8</a:t>
                      </a:r>
                      <a:endParaRPr lang="et-EE" sz="1600">
                        <a:effectLst/>
                        <a:latin typeface="Calibri Light" panose="020F0302020204030204" pitchFamily="34" charset="0"/>
                        <a:cs typeface="Calibri Light" panose="020F0302020204030204" pitchFamily="34" charset="0"/>
                      </a:endParaRPr>
                    </a:p>
                    <a:p>
                      <a:pPr algn="ctr"/>
                      <a:r>
                        <a:rPr lang="en-GB" sz="1600">
                          <a:effectLst/>
                          <a:latin typeface="Calibri Light" panose="020F0302020204030204" pitchFamily="34" charset="0"/>
                          <a:cs typeface="Calibri Light" panose="020F0302020204030204" pitchFamily="34" charset="0"/>
                        </a:rPr>
                        <a:t> </a:t>
                      </a:r>
                      <a:endParaRPr lang="et-EE" sz="160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nchor="ctr"/>
                </a:tc>
                <a:tc>
                  <a:txBody>
                    <a:bodyPr/>
                    <a:lstStyle/>
                    <a:p>
                      <a:r>
                        <a:rPr lang="en-GB" sz="1600" dirty="0">
                          <a:effectLst/>
                          <a:latin typeface="Calibri Light" panose="020F0302020204030204" pitchFamily="34" charset="0"/>
                          <a:cs typeface="Calibri Light" panose="020F0302020204030204" pitchFamily="34" charset="0"/>
                        </a:rPr>
                        <a:t>Automated material handling equipment.</a:t>
                      </a:r>
                      <a:endParaRPr lang="et-EE" sz="1600"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tc>
                <a:extLst>
                  <a:ext uri="{0D108BD9-81ED-4DB2-BD59-A6C34878D82A}">
                    <a16:rowId xmlns:a16="http://schemas.microsoft.com/office/drawing/2014/main" val="3667950071"/>
                  </a:ext>
                </a:extLst>
              </a:tr>
              <a:tr h="510543">
                <a:tc>
                  <a:txBody>
                    <a:bodyPr/>
                    <a:lstStyle/>
                    <a:p>
                      <a:pPr algn="ctr"/>
                      <a:r>
                        <a:rPr lang="en-GB" sz="1600">
                          <a:effectLst/>
                          <a:latin typeface="Calibri Light" panose="020F0302020204030204" pitchFamily="34" charset="0"/>
                          <a:cs typeface="Calibri Light" panose="020F0302020204030204" pitchFamily="34" charset="0"/>
                        </a:rPr>
                        <a:t>LW 9-10</a:t>
                      </a:r>
                      <a:endParaRPr lang="et-EE" sz="1600">
                        <a:effectLst/>
                        <a:latin typeface="Calibri Light" panose="020F0302020204030204" pitchFamily="34" charset="0"/>
                        <a:cs typeface="Calibri Light" panose="020F0302020204030204" pitchFamily="34" charset="0"/>
                      </a:endParaRPr>
                    </a:p>
                    <a:p>
                      <a:pPr algn="ctr"/>
                      <a:r>
                        <a:rPr lang="en-GB" sz="1600">
                          <a:effectLst/>
                          <a:latin typeface="Calibri Light" panose="020F0302020204030204" pitchFamily="34" charset="0"/>
                          <a:cs typeface="Calibri Light" panose="020F0302020204030204" pitchFamily="34" charset="0"/>
                        </a:rPr>
                        <a:t> </a:t>
                      </a:r>
                      <a:endParaRPr lang="et-EE" sz="160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nchor="ctr"/>
                </a:tc>
                <a:tc>
                  <a:txBody>
                    <a:bodyPr/>
                    <a:lstStyle/>
                    <a:p>
                      <a:pPr algn="just"/>
                      <a:r>
                        <a:rPr lang="en-GB" sz="1600" dirty="0">
                          <a:effectLst/>
                          <a:latin typeface="Calibri Light" panose="020F0302020204030204" pitchFamily="34" charset="0"/>
                          <a:cs typeface="Calibri Light" panose="020F0302020204030204" pitchFamily="34" charset="0"/>
                        </a:rPr>
                        <a:t>Case-study at Class</a:t>
                      </a:r>
                      <a:endParaRPr lang="et-EE" sz="1600"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tc>
                <a:extLst>
                  <a:ext uri="{0D108BD9-81ED-4DB2-BD59-A6C34878D82A}">
                    <a16:rowId xmlns:a16="http://schemas.microsoft.com/office/drawing/2014/main" val="1044902422"/>
                  </a:ext>
                </a:extLst>
              </a:tr>
              <a:tr h="510543">
                <a:tc>
                  <a:txBody>
                    <a:bodyPr/>
                    <a:lstStyle/>
                    <a:p>
                      <a:pPr algn="ctr"/>
                      <a:r>
                        <a:rPr lang="en-GB" sz="1600">
                          <a:effectLst/>
                          <a:latin typeface="Calibri Light" panose="020F0302020204030204" pitchFamily="34" charset="0"/>
                          <a:cs typeface="Calibri Light" panose="020F0302020204030204" pitchFamily="34" charset="0"/>
                        </a:rPr>
                        <a:t>LW 11-12</a:t>
                      </a:r>
                      <a:endParaRPr lang="et-EE" sz="1600">
                        <a:effectLst/>
                        <a:latin typeface="Calibri Light" panose="020F0302020204030204" pitchFamily="34" charset="0"/>
                        <a:cs typeface="Calibri Light" panose="020F0302020204030204" pitchFamily="34" charset="0"/>
                      </a:endParaRPr>
                    </a:p>
                    <a:p>
                      <a:pPr algn="ctr"/>
                      <a:r>
                        <a:rPr lang="en-GB" sz="1600">
                          <a:effectLst/>
                          <a:latin typeface="Calibri Light" panose="020F0302020204030204" pitchFamily="34" charset="0"/>
                          <a:cs typeface="Calibri Light" panose="020F0302020204030204" pitchFamily="34" charset="0"/>
                        </a:rPr>
                        <a:t> </a:t>
                      </a:r>
                      <a:endParaRPr lang="et-EE" sz="160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nchor="ctr"/>
                </a:tc>
                <a:tc>
                  <a:txBody>
                    <a:bodyPr/>
                    <a:lstStyle/>
                    <a:p>
                      <a:pPr algn="just"/>
                      <a:r>
                        <a:rPr lang="en-GB" sz="1600" dirty="0">
                          <a:effectLst/>
                          <a:latin typeface="Calibri Light" panose="020F0302020204030204" pitchFamily="34" charset="0"/>
                          <a:cs typeface="Calibri Light" panose="020F0302020204030204" pitchFamily="34" charset="0"/>
                        </a:rPr>
                        <a:t>Warehouse management and IT </a:t>
                      </a:r>
                      <a:endParaRPr lang="et-EE" sz="1600"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tc>
                <a:extLst>
                  <a:ext uri="{0D108BD9-81ED-4DB2-BD59-A6C34878D82A}">
                    <a16:rowId xmlns:a16="http://schemas.microsoft.com/office/drawing/2014/main" val="1386795402"/>
                  </a:ext>
                </a:extLst>
              </a:tr>
              <a:tr h="510543">
                <a:tc>
                  <a:txBody>
                    <a:bodyPr/>
                    <a:lstStyle/>
                    <a:p>
                      <a:pPr algn="ctr"/>
                      <a:r>
                        <a:rPr lang="en-GB" sz="1600">
                          <a:effectLst/>
                          <a:latin typeface="Calibri Light" panose="020F0302020204030204" pitchFamily="34" charset="0"/>
                          <a:cs typeface="Calibri Light" panose="020F0302020204030204" pitchFamily="34" charset="0"/>
                        </a:rPr>
                        <a:t>LW 13-14</a:t>
                      </a:r>
                      <a:endParaRPr lang="et-EE" sz="1600">
                        <a:effectLst/>
                        <a:latin typeface="Calibri Light" panose="020F0302020204030204" pitchFamily="34" charset="0"/>
                        <a:cs typeface="Calibri Light" panose="020F0302020204030204" pitchFamily="34" charset="0"/>
                      </a:endParaRPr>
                    </a:p>
                    <a:p>
                      <a:pPr algn="ctr"/>
                      <a:r>
                        <a:rPr lang="en-GB" sz="1600">
                          <a:effectLst/>
                          <a:latin typeface="Calibri Light" panose="020F0302020204030204" pitchFamily="34" charset="0"/>
                          <a:cs typeface="Calibri Light" panose="020F0302020204030204" pitchFamily="34" charset="0"/>
                        </a:rPr>
                        <a:t> </a:t>
                      </a:r>
                      <a:endParaRPr lang="et-EE" sz="160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nchor="ctr"/>
                </a:tc>
                <a:tc>
                  <a:txBody>
                    <a:bodyPr/>
                    <a:lstStyle/>
                    <a:p>
                      <a:pPr algn="just"/>
                      <a:r>
                        <a:rPr lang="en-GB" sz="1600" dirty="0">
                          <a:effectLst/>
                          <a:latin typeface="Calibri Light" panose="020F0302020204030204" pitchFamily="34" charset="0"/>
                          <a:cs typeface="Calibri Light" panose="020F0302020204030204" pitchFamily="34" charset="0"/>
                        </a:rPr>
                        <a:t>Case-study at Class</a:t>
                      </a:r>
                      <a:endParaRPr lang="et-EE" sz="1600"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tc>
                <a:extLst>
                  <a:ext uri="{0D108BD9-81ED-4DB2-BD59-A6C34878D82A}">
                    <a16:rowId xmlns:a16="http://schemas.microsoft.com/office/drawing/2014/main" val="3847240695"/>
                  </a:ext>
                </a:extLst>
              </a:tr>
              <a:tr h="510543">
                <a:tc>
                  <a:txBody>
                    <a:bodyPr/>
                    <a:lstStyle/>
                    <a:p>
                      <a:pPr algn="ctr"/>
                      <a:r>
                        <a:rPr lang="en-GB" sz="1600">
                          <a:effectLst/>
                          <a:latin typeface="Calibri Light" panose="020F0302020204030204" pitchFamily="34" charset="0"/>
                          <a:cs typeface="Calibri Light" panose="020F0302020204030204" pitchFamily="34" charset="0"/>
                        </a:rPr>
                        <a:t>LW 15-16</a:t>
                      </a:r>
                      <a:endParaRPr lang="et-EE" sz="1600">
                        <a:effectLst/>
                        <a:latin typeface="Calibri Light" panose="020F0302020204030204" pitchFamily="34" charset="0"/>
                        <a:cs typeface="Calibri Light" panose="020F0302020204030204" pitchFamily="34" charset="0"/>
                      </a:endParaRPr>
                    </a:p>
                    <a:p>
                      <a:pPr algn="ctr"/>
                      <a:r>
                        <a:rPr lang="en-GB" sz="1600">
                          <a:effectLst/>
                          <a:latin typeface="Calibri Light" panose="020F0302020204030204" pitchFamily="34" charset="0"/>
                          <a:cs typeface="Calibri Light" panose="020F0302020204030204" pitchFamily="34" charset="0"/>
                        </a:rPr>
                        <a:t> </a:t>
                      </a:r>
                      <a:endParaRPr lang="et-EE" sz="160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nchor="ctr"/>
                </a:tc>
                <a:tc>
                  <a:txBody>
                    <a:bodyPr/>
                    <a:lstStyle/>
                    <a:p>
                      <a:pPr algn="just"/>
                      <a:r>
                        <a:rPr lang="en-GB" sz="1600" dirty="0">
                          <a:effectLst/>
                          <a:latin typeface="Calibri Light" panose="020F0302020204030204" pitchFamily="34" charset="0"/>
                          <a:cs typeface="Calibri Light" panose="020F0302020204030204" pitchFamily="34" charset="0"/>
                        </a:rPr>
                        <a:t>Teamwork presentations, exam.</a:t>
                      </a:r>
                      <a:endParaRPr lang="et-EE" sz="1600" dirty="0">
                        <a:effectLst/>
                        <a:latin typeface="Calibri Light" panose="020F0302020204030204" pitchFamily="34" charset="0"/>
                        <a:ea typeface="Times New Roman" panose="02020603050405020304" pitchFamily="18" charset="0"/>
                        <a:cs typeface="Calibri Light" panose="020F0302020204030204" pitchFamily="34" charset="0"/>
                      </a:endParaRPr>
                    </a:p>
                  </a:txBody>
                  <a:tcPr marL="68580" marR="68580" marT="0" marB="0"/>
                </a:tc>
                <a:extLst>
                  <a:ext uri="{0D108BD9-81ED-4DB2-BD59-A6C34878D82A}">
                    <a16:rowId xmlns:a16="http://schemas.microsoft.com/office/drawing/2014/main" val="1477336091"/>
                  </a:ext>
                </a:extLst>
              </a:tr>
            </a:tbl>
          </a:graphicData>
        </a:graphic>
      </p:graphicFrame>
    </p:spTree>
    <p:extLst>
      <p:ext uri="{BB962C8B-B14F-4D97-AF65-F5344CB8AC3E}">
        <p14:creationId xmlns:p14="http://schemas.microsoft.com/office/powerpoint/2010/main" val="2040869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CF188-6790-4026-B295-257EE5EF5CED}"/>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Evaluation criteria/assessment</a:t>
            </a:r>
            <a:endParaRPr lang="et-EE" sz="4400" dirty="0"/>
          </a:p>
        </p:txBody>
      </p:sp>
      <p:sp>
        <p:nvSpPr>
          <p:cNvPr id="3" name="Content Placeholder 2">
            <a:extLst>
              <a:ext uri="{FF2B5EF4-FFF2-40B4-BE49-F238E27FC236}">
                <a16:creationId xmlns:a16="http://schemas.microsoft.com/office/drawing/2014/main" id="{C51AEFB1-7849-4B92-947B-841BF6B6D9F9}"/>
              </a:ext>
            </a:extLst>
          </p:cNvPr>
          <p:cNvSpPr>
            <a:spLocks noGrp="1"/>
          </p:cNvSpPr>
          <p:nvPr>
            <p:ph idx="1"/>
          </p:nvPr>
        </p:nvSpPr>
        <p:spPr/>
        <p:txBody>
          <a:bodyPr>
            <a:normAutofit/>
          </a:bodyPr>
          <a:lstStyle/>
          <a:p>
            <a:r>
              <a:rPr lang="en-GB" sz="2800" dirty="0">
                <a:effectLst/>
                <a:latin typeface="Calibri Light" panose="020F0302020204030204" pitchFamily="34" charset="0"/>
                <a:ea typeface="Times New Roman" panose="02020603050405020304" pitchFamily="18" charset="0"/>
              </a:rPr>
              <a:t>In the end of the semester Students have to make and present teamwork. Teamwork’s purpose is to see how well can they implement the theoretical knowledge into practice. Teamwork gives 50% of the total evaluation. Second part of the evaluation is an exam, which will be in test form. </a:t>
            </a:r>
            <a:endParaRPr lang="et-EE"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41315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9F8D6-5B1B-4307-9BFF-99298CD6A331}"/>
              </a:ext>
            </a:extLst>
          </p:cNvPr>
          <p:cNvSpPr>
            <a:spLocks noGrp="1"/>
          </p:cNvSpPr>
          <p:nvPr>
            <p:ph type="title"/>
          </p:nvPr>
        </p:nvSpPr>
        <p:spPr/>
        <p:txBody>
          <a:bodyPr>
            <a:normAutofit/>
          </a:bodyPr>
          <a:lstStyle/>
          <a:p>
            <a:r>
              <a:rPr lang="en-GB" sz="4400" b="1" dirty="0">
                <a:effectLst/>
                <a:latin typeface="Calibri Light" panose="020F0302020204030204" pitchFamily="34" charset="0"/>
                <a:ea typeface="Times New Roman" panose="02020603050405020304" pitchFamily="18" charset="0"/>
              </a:rPr>
              <a:t>The warehouse racking and shelving systems</a:t>
            </a:r>
            <a:endParaRPr lang="et-EE" sz="4400" b="1" dirty="0"/>
          </a:p>
        </p:txBody>
      </p:sp>
      <p:sp>
        <p:nvSpPr>
          <p:cNvPr id="3" name="Content Placeholder 2">
            <a:extLst>
              <a:ext uri="{FF2B5EF4-FFF2-40B4-BE49-F238E27FC236}">
                <a16:creationId xmlns:a16="http://schemas.microsoft.com/office/drawing/2014/main" id="{3DE27325-94B3-4F3D-A201-C435F188D508}"/>
              </a:ext>
            </a:extLst>
          </p:cNvPr>
          <p:cNvSpPr>
            <a:spLocks noGrp="1"/>
          </p:cNvSpPr>
          <p:nvPr>
            <p:ph idx="1"/>
          </p:nvPr>
        </p:nvSpPr>
        <p:spPr/>
        <p:txBody>
          <a:bodyPr>
            <a:normAutofit/>
          </a:bodyPr>
          <a:lstStyle/>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Conventional pallet racking</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Drive-in pallet racking</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Mobile pallet racking</a:t>
            </a:r>
          </a:p>
          <a:p>
            <a:pPr>
              <a:buFont typeface="Arial" panose="020B0604020202020204" pitchFamily="34" charset="0"/>
              <a:buChar char="•"/>
            </a:pPr>
            <a:r>
              <a:rPr lang="en-US" sz="2800" dirty="0">
                <a:latin typeface="Calibri Light" panose="020F0302020204030204" pitchFamily="34" charset="0"/>
                <a:cs typeface="Calibri Light" panose="020F0302020204030204" pitchFamily="34" charset="0"/>
              </a:rPr>
              <a:t>Pallet Shuttle</a:t>
            </a:r>
            <a:endParaRPr lang="et-EE" sz="2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274371664"/>
      </p:ext>
    </p:extLst>
  </p:cSld>
  <p:clrMapOvr>
    <a:masterClrMapping/>
  </p:clrMapOvr>
</p:sld>
</file>

<file path=ppt/theme/theme1.xml><?xml version="1.0" encoding="utf-8"?>
<a:theme xmlns:a="http://schemas.openxmlformats.org/drawingml/2006/main" name="RetrospectVTI">
  <a:themeElements>
    <a:clrScheme name="">
      <a:dk1>
        <a:srgbClr val="000000"/>
      </a:dk1>
      <a:lt1>
        <a:srgbClr val="FFFFFF"/>
      </a:lt1>
      <a:dk2>
        <a:srgbClr val="243541"/>
      </a:dk2>
      <a:lt2>
        <a:srgbClr val="E2E5E8"/>
      </a:lt2>
      <a:accent1>
        <a:srgbClr val="E88B33"/>
      </a:accent1>
      <a:accent2>
        <a:srgbClr val="AEA33A"/>
      </a:accent2>
      <a:accent3>
        <a:srgbClr val="8CAB4A"/>
      </a:accent3>
      <a:accent4>
        <a:srgbClr val="57B636"/>
      </a:accent4>
      <a:accent5>
        <a:srgbClr val="2EBA43"/>
      </a:accent5>
      <a:accent6>
        <a:srgbClr val="33B67D"/>
      </a:accent6>
      <a:hlink>
        <a:srgbClr val="5F84A8"/>
      </a:hlink>
      <a:folHlink>
        <a:srgbClr val="7F7F7F"/>
      </a:folHlink>
    </a:clrScheme>
    <a:fontScheme name="Retrospect">
      <a:majorFont>
        <a:latin typeface="Georgia Pro Cond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Speak Pro"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Override1.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3CD65D-61A5-43C9-A837-6EC73C7DA8AB}">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31F006B4-A9E1-4F39-85C8-FB836F919348}">
  <ds:schemaRefs>
    <ds:schemaRef ds:uri="http://schemas.microsoft.com/sharepoint/v3/contenttype/forms"/>
  </ds:schemaRefs>
</ds:datastoreItem>
</file>

<file path=customXml/itemProps3.xml><?xml version="1.0" encoding="utf-8"?>
<ds:datastoreItem xmlns:ds="http://schemas.openxmlformats.org/officeDocument/2006/customXml" ds:itemID="{16377351-63A1-4C2E-8C9A-66CDD70F16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{6EA179FC-ED74-4178-9093-77081223B1FA}tf11437505_win32</Template>
  <TotalTime>890</TotalTime>
  <Words>716</Words>
  <Application>Microsoft Office PowerPoint</Application>
  <PresentationFormat>Widescreen</PresentationFormat>
  <Paragraphs>111</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Georgia Pro Cond Light</vt:lpstr>
      <vt:lpstr>Speak Pro</vt:lpstr>
      <vt:lpstr>Times New Roman</vt:lpstr>
      <vt:lpstr>RetrospectVTI</vt:lpstr>
      <vt:lpstr>WAREHOUSE SIMULATION, MATERIAL HANDLING TECHNOLOGIES AND HANDLING EQUIPMENT</vt:lpstr>
      <vt:lpstr>The general purpose of the subject</vt:lpstr>
      <vt:lpstr>The general purpose of the subject</vt:lpstr>
      <vt:lpstr>Learning Outcomes</vt:lpstr>
      <vt:lpstr>Learning Outcomes</vt:lpstr>
      <vt:lpstr>The study format and the content</vt:lpstr>
      <vt:lpstr>Storyboard</vt:lpstr>
      <vt:lpstr>Evaluation criteria/assessment</vt:lpstr>
      <vt:lpstr>The warehouse racking and shelving systems</vt:lpstr>
      <vt:lpstr>The warehouse racking and shelving systems</vt:lpstr>
      <vt:lpstr>Automated warehouse systems</vt:lpstr>
      <vt:lpstr>Automated warehouse systems</vt:lpstr>
      <vt:lpstr>Material handling equipment types</vt:lpstr>
      <vt:lpstr>Material handling equipment types</vt:lpstr>
      <vt:lpstr>Automated material handling equipment</vt:lpstr>
      <vt:lpstr>Warehouse management</vt:lpstr>
      <vt:lpstr>Warehouse IT</vt:lpstr>
      <vt:lpstr>CLASS – warehouse modelling and simulation software</vt:lpstr>
      <vt:lpstr>CLASS – warehouse modelling and simulation software provides:</vt:lpstr>
      <vt:lpstr>WAREHOUSE SIMULATION, MATERIAL HANDLING TECHNOLOGIES AND HANDLING EQUIPMENT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WAREHOUSE SIMULATION, MATERIAL HANDLING TECHNOLOGIES AND HANDLING EQUIPMENT</dc:title>
  <dc:creator>Tarmo Saremat</dc:creator>
  <cp:lastModifiedBy>Wladimir Segercrantz</cp:lastModifiedBy>
  <cp:revision>14</cp:revision>
  <dcterms:created xsi:type="dcterms:W3CDTF">2021-06-20T04:37:40Z</dcterms:created>
  <dcterms:modified xsi:type="dcterms:W3CDTF">2021-11-14T10:58:48Z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