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83" r:id="rId3"/>
    <p:sldId id="385" r:id="rId4"/>
    <p:sldId id="378" r:id="rId5"/>
    <p:sldId id="382" r:id="rId6"/>
    <p:sldId id="356" r:id="rId7"/>
    <p:sldId id="387" r:id="rId8"/>
    <p:sldId id="340" r:id="rId9"/>
    <p:sldId id="386" r:id="rId10"/>
    <p:sldId id="380" r:id="rId11"/>
    <p:sldId id="362" r:id="rId12"/>
    <p:sldId id="381" r:id="rId13"/>
    <p:sldId id="338" r:id="rId14"/>
    <p:sldId id="384" r:id="rId15"/>
    <p:sldId id="379" r:id="rId16"/>
    <p:sldId id="388" r:id="rId17"/>
  </p:sldIdLst>
  <p:sldSz cx="9144000" cy="5143500" type="screen16x9"/>
  <p:notesSz cx="6858000" cy="9144000"/>
  <p:defaultTextStyle>
    <a:defPPr>
      <a:defRPr lang="en-C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54" y="96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0" y="2974705"/>
            <a:ext cx="6261100" cy="2052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5426288"/>
            <a:ext cx="5156200" cy="24471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0350" y="536423"/>
            <a:ext cx="1657350" cy="11406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536423"/>
            <a:ext cx="4849283" cy="114067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63" y="6153339"/>
            <a:ext cx="6261100" cy="19018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863" y="4058633"/>
            <a:ext cx="6261100" cy="20947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83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143474"/>
            <a:ext cx="3254596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" y="3036771"/>
            <a:ext cx="3254596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1827" y="2143474"/>
            <a:ext cx="3255874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1827" y="3036771"/>
            <a:ext cx="3255874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1" y="381259"/>
            <a:ext cx="2423363" cy="16225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01" y="381259"/>
            <a:ext cx="4117799" cy="81726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301" y="2003825"/>
            <a:ext cx="2423363" cy="6550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88" y="6703060"/>
            <a:ext cx="4419600" cy="7913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3788" y="855615"/>
            <a:ext cx="4419600" cy="5745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788" y="7494394"/>
            <a:ext cx="4419600" cy="11238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383477"/>
            <a:ext cx="6629400" cy="1595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234355"/>
            <a:ext cx="6629400" cy="6319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8300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523B-E035-4CAE-A96A-58211FC229D1}" type="datetimeFigureOut">
              <a:rPr lang="en-US" smtClean="0"/>
              <a:t>6/28/2021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6717" y="8875350"/>
            <a:ext cx="2332567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8967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6qwgbiabj979vjq/DIGILOG%20%28Purchase%26Procurement%29.mp4?dl=0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00200" y="2643758"/>
            <a:ext cx="5829300" cy="1601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t-EE" altLang="et-EE" sz="36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Ostu- ja Hankejuhtimine</a:t>
            </a:r>
            <a:br>
              <a:rPr lang="fi-FI" altLang="et-EE" sz="36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br>
              <a:rPr lang="et-EE" altLang="et-EE" sz="36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t-EE" altLang="et-EE" sz="36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Purchasing</a:t>
            </a:r>
            <a:r>
              <a:rPr lang="et-EE" altLang="et-EE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and </a:t>
            </a:r>
            <a:r>
              <a:rPr lang="et-EE" altLang="et-EE" sz="36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Procurement</a:t>
            </a:r>
            <a:r>
              <a:rPr lang="et-EE" altLang="et-EE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t-EE" altLang="et-EE" sz="36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management</a:t>
            </a:r>
            <a:r>
              <a:rPr lang="et-EE" altLang="et-EE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?</a:t>
            </a:r>
            <a:endParaRPr lang="en-GB" altLang="et-EE" sz="3600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075" name="Rectangle 2051"/>
          <p:cNvSpPr>
            <a:spLocks noChangeArrowheads="1"/>
          </p:cNvSpPr>
          <p:nvPr/>
        </p:nvSpPr>
        <p:spPr bwMode="auto">
          <a:xfrm>
            <a:off x="3563888" y="4083918"/>
            <a:ext cx="171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t-EE" altLang="et-EE" sz="2100" i="1" dirty="0">
                <a:latin typeface="Arial" panose="020B0604020202020204" pitchFamily="34" charset="0"/>
              </a:rPr>
              <a:t>Eduard Ševtšenko</a:t>
            </a:r>
            <a:endParaRPr lang="en-GB" altLang="et-EE" sz="2100" i="1" dirty="0">
              <a:latin typeface="Arial" panose="020B0604020202020204" pitchFamily="34" charset="0"/>
            </a:endParaRPr>
          </a:p>
        </p:txBody>
      </p:sp>
      <p:sp>
        <p:nvSpPr>
          <p:cNvPr id="3076" name="Rectangle 2053"/>
          <p:cNvSpPr>
            <a:spLocks noChangeArrowheads="1"/>
          </p:cNvSpPr>
          <p:nvPr/>
        </p:nvSpPr>
        <p:spPr bwMode="auto">
          <a:xfrm>
            <a:off x="3657600" y="4457700"/>
            <a:ext cx="171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t-EE" altLang="et-EE" sz="2100" i="1" dirty="0">
                <a:latin typeface="Arial" panose="020B0604020202020204" pitchFamily="34" charset="0"/>
              </a:rPr>
              <a:t>2021</a:t>
            </a:r>
            <a:endParaRPr lang="en-GB" altLang="et-EE" sz="2100" i="1" dirty="0">
              <a:latin typeface="Arial" panose="020B0604020202020204" pitchFamily="34" charset="0"/>
            </a:endParaRPr>
          </a:p>
        </p:txBody>
      </p:sp>
      <p:pic>
        <p:nvPicPr>
          <p:cNvPr id="3077" name="Picture 6" descr="TTK-logo-2013-v-kakskeel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990" y="80330"/>
            <a:ext cx="5369719" cy="15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78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228184" y="4487520"/>
            <a:ext cx="403244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/>
              <a:t>THE PROCUREMENT MODELS HANDBOOK</a:t>
            </a:r>
          </a:p>
          <a:p>
            <a:r>
              <a:rPr lang="et-EE" sz="1200" dirty="0"/>
              <a:t> </a:t>
            </a:r>
            <a:r>
              <a:rPr lang="et-EE" sz="1200" dirty="0" err="1"/>
              <a:t>Third</a:t>
            </a:r>
            <a:r>
              <a:rPr lang="et-EE" sz="1200" dirty="0"/>
              <a:t> </a:t>
            </a:r>
            <a:r>
              <a:rPr lang="et-EE" sz="1200" dirty="0" err="1"/>
              <a:t>Edition</a:t>
            </a:r>
            <a:endParaRPr lang="et-EE" sz="1200" dirty="0"/>
          </a:p>
          <a:p>
            <a:r>
              <a:rPr lang="en-US" sz="1200" i="1" dirty="0"/>
              <a:t>Andrea Cordell and Ian Thompson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-121718"/>
            <a:ext cx="6124472" cy="526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83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892129"/>
          </a:xfrm>
        </p:spPr>
        <p:txBody>
          <a:bodyPr>
            <a:normAutofit fontScale="90000"/>
          </a:bodyPr>
          <a:lstStyle/>
          <a:p>
            <a:r>
              <a:rPr lang="et-EE" b="1" dirty="0" err="1"/>
              <a:t>Evolution</a:t>
            </a:r>
            <a:r>
              <a:rPr lang="et-EE" b="1" dirty="0"/>
              <a:t> of </a:t>
            </a:r>
            <a:r>
              <a:rPr lang="et-EE" b="1" dirty="0" err="1"/>
              <a:t>purchasing</a:t>
            </a:r>
            <a:r>
              <a:rPr lang="et-EE" b="1" dirty="0"/>
              <a:t> </a:t>
            </a:r>
            <a:r>
              <a:rPr lang="et-EE" b="1" dirty="0" err="1"/>
              <a:t>to</a:t>
            </a:r>
            <a:r>
              <a:rPr lang="et-EE" b="1" dirty="0"/>
              <a:t> </a:t>
            </a:r>
            <a:r>
              <a:rPr lang="et-EE" b="1" dirty="0" err="1"/>
              <a:t>procurement</a:t>
            </a:r>
            <a:endParaRPr lang="et-EE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057841"/>
            <a:ext cx="7886700" cy="3372033"/>
          </a:xfrm>
        </p:spPr>
        <p:txBody>
          <a:bodyPr>
            <a:normAutofit fontScale="77500" lnSpcReduction="20000"/>
          </a:bodyPr>
          <a:lstStyle/>
          <a:p>
            <a:r>
              <a:rPr lang="et-EE" i="1" dirty="0" err="1"/>
              <a:t>Period</a:t>
            </a:r>
            <a:r>
              <a:rPr lang="et-EE" i="1" dirty="0"/>
              <a:t> 1: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early</a:t>
            </a:r>
            <a:r>
              <a:rPr lang="et-EE" i="1" dirty="0"/>
              <a:t> </a:t>
            </a:r>
            <a:r>
              <a:rPr lang="et-EE" i="1" dirty="0" err="1"/>
              <a:t>years</a:t>
            </a:r>
            <a:r>
              <a:rPr lang="et-EE" i="1" dirty="0"/>
              <a:t> (1850-1900)</a:t>
            </a:r>
          </a:p>
          <a:p>
            <a:r>
              <a:rPr lang="et-EE" i="1" dirty="0" err="1"/>
              <a:t>Period</a:t>
            </a:r>
            <a:r>
              <a:rPr lang="et-EE" i="1" dirty="0"/>
              <a:t> 2: </a:t>
            </a:r>
            <a:r>
              <a:rPr lang="et-EE" i="1" dirty="0" err="1"/>
              <a:t>Growth</a:t>
            </a:r>
            <a:r>
              <a:rPr lang="et-EE" i="1" dirty="0"/>
              <a:t> of </a:t>
            </a:r>
            <a:r>
              <a:rPr lang="et-EE" i="1" dirty="0" err="1"/>
              <a:t>procurement</a:t>
            </a:r>
            <a:r>
              <a:rPr lang="et-EE" i="1" dirty="0"/>
              <a:t> Fundamentals (1900-1939)</a:t>
            </a:r>
          </a:p>
          <a:p>
            <a:r>
              <a:rPr lang="et-EE" i="1" dirty="0" err="1"/>
              <a:t>Period</a:t>
            </a:r>
            <a:r>
              <a:rPr lang="et-EE" i="1" dirty="0"/>
              <a:t> 3: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war</a:t>
            </a:r>
            <a:r>
              <a:rPr lang="et-EE" i="1" dirty="0"/>
              <a:t> </a:t>
            </a:r>
            <a:r>
              <a:rPr lang="et-EE" i="1" dirty="0" err="1"/>
              <a:t>years</a:t>
            </a:r>
            <a:r>
              <a:rPr lang="et-EE" i="1" dirty="0"/>
              <a:t> (1940-1946)</a:t>
            </a:r>
          </a:p>
          <a:p>
            <a:r>
              <a:rPr lang="et-EE" i="1" dirty="0" err="1"/>
              <a:t>Period</a:t>
            </a:r>
            <a:r>
              <a:rPr lang="et-EE" i="1" dirty="0"/>
              <a:t> 4: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quiet</a:t>
            </a:r>
            <a:r>
              <a:rPr lang="et-EE" i="1" dirty="0"/>
              <a:t> </a:t>
            </a:r>
            <a:r>
              <a:rPr lang="et-EE" i="1" dirty="0" err="1"/>
              <a:t>years</a:t>
            </a:r>
            <a:r>
              <a:rPr lang="et-EE" i="1" dirty="0"/>
              <a:t> (1947-1960)</a:t>
            </a:r>
          </a:p>
          <a:p>
            <a:r>
              <a:rPr lang="et-EE" i="1" dirty="0" err="1"/>
              <a:t>Period</a:t>
            </a:r>
            <a:r>
              <a:rPr lang="et-EE" i="1" dirty="0"/>
              <a:t> 5: </a:t>
            </a:r>
            <a:r>
              <a:rPr lang="et-EE" i="1" dirty="0" err="1"/>
              <a:t>Material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 </a:t>
            </a:r>
            <a:r>
              <a:rPr lang="et-EE" i="1" dirty="0" err="1"/>
              <a:t>comes</a:t>
            </a:r>
            <a:r>
              <a:rPr lang="et-EE" i="1" dirty="0"/>
              <a:t> of </a:t>
            </a:r>
            <a:r>
              <a:rPr lang="et-EE" i="1" dirty="0" err="1"/>
              <a:t>age</a:t>
            </a:r>
            <a:r>
              <a:rPr lang="et-EE" i="1" dirty="0"/>
              <a:t> (1960-1970)</a:t>
            </a:r>
          </a:p>
          <a:p>
            <a:r>
              <a:rPr lang="et-EE" i="1" dirty="0" err="1"/>
              <a:t>Period</a:t>
            </a:r>
            <a:r>
              <a:rPr lang="et-EE" i="1" dirty="0"/>
              <a:t> 6: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global</a:t>
            </a:r>
            <a:r>
              <a:rPr lang="et-EE" i="1" dirty="0"/>
              <a:t> era (1970-1999)</a:t>
            </a:r>
          </a:p>
          <a:p>
            <a:r>
              <a:rPr lang="et-EE" i="1" dirty="0" err="1"/>
              <a:t>Period</a:t>
            </a:r>
            <a:r>
              <a:rPr lang="et-EE" i="1" dirty="0"/>
              <a:t> 7: </a:t>
            </a:r>
            <a:r>
              <a:rPr lang="et-EE" i="1" dirty="0" err="1"/>
              <a:t>Integrated</a:t>
            </a:r>
            <a:r>
              <a:rPr lang="et-EE" i="1" dirty="0"/>
              <a:t> </a:t>
            </a:r>
            <a:r>
              <a:rPr lang="et-EE" i="1" dirty="0" err="1"/>
              <a:t>Supply</a:t>
            </a:r>
            <a:r>
              <a:rPr lang="et-EE" i="1" dirty="0"/>
              <a:t> </a:t>
            </a:r>
            <a:r>
              <a:rPr lang="et-EE" i="1" dirty="0" err="1"/>
              <a:t>Chain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 (2000..)z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26179" y="4635061"/>
            <a:ext cx="4032448" cy="5084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 err="1"/>
              <a:t>Procurement</a:t>
            </a:r>
            <a:r>
              <a:rPr lang="et-EE" sz="1200" dirty="0"/>
              <a:t> and </a:t>
            </a:r>
            <a:r>
              <a:rPr lang="et-EE" sz="1200" dirty="0" err="1"/>
              <a:t>Supply</a:t>
            </a:r>
            <a:r>
              <a:rPr lang="et-EE" sz="1200" dirty="0"/>
              <a:t> </a:t>
            </a:r>
            <a:r>
              <a:rPr lang="et-EE" sz="1200" dirty="0" err="1"/>
              <a:t>Chain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endParaRPr lang="et-EE" sz="1200" dirty="0"/>
          </a:p>
          <a:p>
            <a:r>
              <a:rPr lang="et-EE" sz="1200" i="1" dirty="0" err="1"/>
              <a:t>Kenneth</a:t>
            </a:r>
            <a:r>
              <a:rPr lang="et-EE" sz="1200" i="1" dirty="0"/>
              <a:t> </a:t>
            </a:r>
            <a:r>
              <a:rPr lang="et-EE" sz="1200" i="1" dirty="0" err="1"/>
              <a:t>Lysons</a:t>
            </a:r>
            <a:r>
              <a:rPr lang="et-EE" sz="1200" i="1" dirty="0"/>
              <a:t> </a:t>
            </a:r>
            <a:r>
              <a:rPr lang="en-US" sz="1200" i="1" dirty="0"/>
              <a:t>and </a:t>
            </a:r>
            <a:r>
              <a:rPr lang="et-EE" sz="1200" i="1" dirty="0"/>
              <a:t>Brian </a:t>
            </a:r>
            <a:r>
              <a:rPr lang="et-EE" sz="1200" i="1" dirty="0" err="1"/>
              <a:t>Farrington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360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629400" cy="892129"/>
          </a:xfrm>
        </p:spPr>
        <p:txBody>
          <a:bodyPr>
            <a:normAutofit/>
          </a:bodyPr>
          <a:lstStyle/>
          <a:p>
            <a:r>
              <a:rPr lang="et-EE" b="1" dirty="0" err="1"/>
              <a:t>Procurement</a:t>
            </a:r>
            <a:r>
              <a:rPr lang="et-EE" b="1" dirty="0"/>
              <a:t> </a:t>
            </a:r>
            <a:r>
              <a:rPr lang="et-EE" b="1" dirty="0" err="1"/>
              <a:t>Life</a:t>
            </a:r>
            <a:r>
              <a:rPr lang="et-EE" b="1" dirty="0"/>
              <a:t> </a:t>
            </a:r>
            <a:r>
              <a:rPr lang="et-EE" b="1" dirty="0" err="1"/>
              <a:t>Cycle</a:t>
            </a:r>
            <a:endParaRPr lang="et-EE" b="1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642831"/>
            <a:ext cx="9111771" cy="411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/>
              <a:t>Stage 1 – Identify need. </a:t>
            </a:r>
            <a:r>
              <a:rPr lang="en-US" sz="1200" dirty="0"/>
              <a:t>The life cycle is initiated with the identification of a</a:t>
            </a:r>
            <a:r>
              <a:rPr lang="et-EE" sz="1200" dirty="0"/>
              <a:t> </a:t>
            </a:r>
            <a:r>
              <a:rPr lang="en-US" sz="1200" dirty="0"/>
              <a:t>need. The business has a requirement and a purchase is required to fulfil it.</a:t>
            </a:r>
          </a:p>
          <a:p>
            <a:r>
              <a:rPr lang="en-US" sz="1200" b="1" dirty="0"/>
              <a:t>Stage 2 – Specification. </a:t>
            </a:r>
            <a:r>
              <a:rPr lang="en-US" sz="1200" dirty="0"/>
              <a:t>This is the documented statement of requirements. It is</a:t>
            </a:r>
            <a:r>
              <a:rPr lang="et-EE" sz="1200" dirty="0"/>
              <a:t> </a:t>
            </a:r>
            <a:r>
              <a:rPr lang="en-US" sz="1200" dirty="0"/>
              <a:t>then used by suppliers to assist with technical and pricing decisions.</a:t>
            </a:r>
          </a:p>
          <a:p>
            <a:r>
              <a:rPr lang="en-US" sz="1200" b="1" dirty="0"/>
              <a:t>Stage 3 – Make or buy? </a:t>
            </a:r>
            <a:r>
              <a:rPr lang="en-US" sz="1200" dirty="0"/>
              <a:t>The ‘make’ decision involves the </a:t>
            </a:r>
            <a:r>
              <a:rPr lang="en-US" sz="1200" dirty="0" err="1"/>
              <a:t>organisation</a:t>
            </a:r>
            <a:r>
              <a:rPr lang="en-US" sz="1200" dirty="0"/>
              <a:t> proceeding</a:t>
            </a:r>
            <a:r>
              <a:rPr lang="et-EE" sz="1200" dirty="0"/>
              <a:t> </a:t>
            </a:r>
            <a:r>
              <a:rPr lang="en-US" sz="1200" dirty="0"/>
              <a:t>to fulfil the need internally, whereas the ‘buy’ decision requires the </a:t>
            </a:r>
            <a:r>
              <a:rPr lang="en-US" sz="1200" dirty="0" err="1"/>
              <a:t>organisation</a:t>
            </a:r>
            <a:r>
              <a:rPr lang="et-EE" sz="1200" dirty="0"/>
              <a:t> </a:t>
            </a:r>
            <a:r>
              <a:rPr lang="en-US" sz="1200" dirty="0"/>
              <a:t>to purchase from a third party.</a:t>
            </a:r>
          </a:p>
          <a:p>
            <a:r>
              <a:rPr lang="en-US" sz="1200" b="1" dirty="0"/>
              <a:t>Stage 4 – Identify suppliers. </a:t>
            </a:r>
            <a:r>
              <a:rPr lang="en-US" sz="1200" dirty="0"/>
              <a:t>This stage involves searching and </a:t>
            </a:r>
            <a:r>
              <a:rPr lang="en-US" sz="1200" dirty="0" err="1"/>
              <a:t>analysing</a:t>
            </a:r>
            <a:r>
              <a:rPr lang="en-US" sz="1200" dirty="0"/>
              <a:t> the</a:t>
            </a:r>
            <a:r>
              <a:rPr lang="et-EE" sz="1200" dirty="0"/>
              <a:t> </a:t>
            </a:r>
            <a:r>
              <a:rPr lang="en-US" sz="1200" dirty="0"/>
              <a:t>supply market; it is about identifying suitable and appropriate resources.</a:t>
            </a:r>
          </a:p>
          <a:p>
            <a:r>
              <a:rPr lang="en-US" sz="1200" b="1" dirty="0"/>
              <a:t>Stage 5 – Source selection. </a:t>
            </a:r>
            <a:r>
              <a:rPr lang="en-US" sz="1200" dirty="0"/>
              <a:t>This involves identifying the preferred supplier to</a:t>
            </a:r>
            <a:r>
              <a:rPr lang="et-EE" sz="1200" dirty="0"/>
              <a:t> </a:t>
            </a:r>
            <a:r>
              <a:rPr lang="en-US" sz="1200" dirty="0"/>
              <a:t>supply the goods or services required, possibly through a tendering or </a:t>
            </a:r>
            <a:r>
              <a:rPr lang="en-US" sz="1200" dirty="0" err="1"/>
              <a:t>RFx</a:t>
            </a:r>
            <a:r>
              <a:rPr lang="et-EE" sz="1200" dirty="0"/>
              <a:t> </a:t>
            </a:r>
            <a:r>
              <a:rPr lang="et-EE" sz="1200" dirty="0" err="1"/>
              <a:t>exercise</a:t>
            </a:r>
            <a:r>
              <a:rPr lang="et-EE" sz="1200" dirty="0"/>
              <a:t>.</a:t>
            </a:r>
          </a:p>
          <a:p>
            <a:r>
              <a:rPr lang="en-US" sz="1200" b="1" dirty="0"/>
              <a:t>Stage 6 – Negotiate contract. </a:t>
            </a:r>
            <a:r>
              <a:rPr lang="en-US" sz="1200" dirty="0"/>
              <a:t>Once a supplier has been selected there may</a:t>
            </a:r>
            <a:r>
              <a:rPr lang="et-EE" sz="1200" dirty="0"/>
              <a:t> </a:t>
            </a:r>
            <a:r>
              <a:rPr lang="en-US" sz="1200" dirty="0"/>
              <a:t>need to be several rounds of negotiation or clarification in order to agree the</a:t>
            </a:r>
            <a:r>
              <a:rPr lang="et-EE" sz="1200" dirty="0"/>
              <a:t> </a:t>
            </a:r>
            <a:r>
              <a:rPr lang="en-US" sz="1200" dirty="0"/>
              <a:t>final commercial and contractual details.</a:t>
            </a:r>
          </a:p>
          <a:p>
            <a:r>
              <a:rPr lang="en-US" sz="1200" b="1" dirty="0"/>
              <a:t>Stage 7 – Receipt and payment. </a:t>
            </a:r>
            <a:r>
              <a:rPr lang="en-US" sz="1200" dirty="0"/>
              <a:t>Payment for goods and services usually</a:t>
            </a:r>
            <a:r>
              <a:rPr lang="et-EE" sz="1200" dirty="0"/>
              <a:t> </a:t>
            </a:r>
            <a:r>
              <a:rPr lang="en-US" sz="1200" dirty="0"/>
              <a:t>occurs after receipt, although this is not always the case. This is often referred to</a:t>
            </a:r>
            <a:r>
              <a:rPr lang="et-EE" sz="1200" dirty="0"/>
              <a:t> </a:t>
            </a:r>
            <a:r>
              <a:rPr lang="en-US" sz="1200" dirty="0"/>
              <a:t>as ‘purchasing’ or even ‘purchase-to-pay’ (P2P).</a:t>
            </a:r>
          </a:p>
          <a:p>
            <a:r>
              <a:rPr lang="en-US" sz="1200" b="1" dirty="0"/>
              <a:t>Stage 8 – Manage contract. </a:t>
            </a:r>
            <a:r>
              <a:rPr lang="en-US" sz="1200" dirty="0"/>
              <a:t>The contract needs to be managed in order to</a:t>
            </a:r>
            <a:r>
              <a:rPr lang="et-EE" sz="1200" dirty="0"/>
              <a:t> </a:t>
            </a:r>
            <a:r>
              <a:rPr lang="en-US" sz="1200" dirty="0"/>
              <a:t>ensure performance by the supplier. This stage is also sometimes referred to as</a:t>
            </a:r>
            <a:r>
              <a:rPr lang="et-EE" sz="1200" dirty="0"/>
              <a:t> </a:t>
            </a:r>
            <a:r>
              <a:rPr lang="et-EE" sz="1200" dirty="0" err="1"/>
              <a:t>supply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r>
              <a:rPr lang="et-EE" sz="1200" dirty="0"/>
              <a:t>.</a:t>
            </a:r>
          </a:p>
          <a:p>
            <a:r>
              <a:rPr lang="en-US" sz="1200" b="1" dirty="0"/>
              <a:t>Stage 9 – Consumption. </a:t>
            </a:r>
            <a:r>
              <a:rPr lang="en-US" sz="1200" dirty="0"/>
              <a:t>The bought-in goods and serviced are </a:t>
            </a:r>
            <a:r>
              <a:rPr lang="en-US" sz="1200" dirty="0" err="1"/>
              <a:t>utilised</a:t>
            </a:r>
            <a:r>
              <a:rPr lang="en-US" sz="1200" dirty="0"/>
              <a:t> during</a:t>
            </a:r>
            <a:r>
              <a:rPr lang="et-EE" sz="1200" dirty="0"/>
              <a:t> </a:t>
            </a:r>
            <a:r>
              <a:rPr lang="en-US" sz="1200" dirty="0"/>
              <a:t>the life of the contract and may need replenishment, maintenance or some</a:t>
            </a:r>
            <a:r>
              <a:rPr lang="et-EE" sz="1200" dirty="0"/>
              <a:t> </a:t>
            </a:r>
            <a:r>
              <a:rPr lang="et-EE" sz="1200" dirty="0" err="1"/>
              <a:t>form</a:t>
            </a:r>
            <a:r>
              <a:rPr lang="et-EE" sz="1200" dirty="0"/>
              <a:t> of </a:t>
            </a:r>
            <a:r>
              <a:rPr lang="et-EE" sz="1200" dirty="0" err="1"/>
              <a:t>service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r>
              <a:rPr lang="et-EE" sz="1200" dirty="0"/>
              <a:t>.</a:t>
            </a:r>
          </a:p>
          <a:p>
            <a:r>
              <a:rPr lang="en-US" sz="1200" b="1" dirty="0"/>
              <a:t>Stage 10 – Decommission and disposal. </a:t>
            </a:r>
            <a:r>
              <a:rPr lang="en-US" sz="1200" dirty="0"/>
              <a:t>The end of the life cycle involves</a:t>
            </a:r>
            <a:r>
              <a:rPr lang="et-EE" sz="1200" dirty="0"/>
              <a:t> </a:t>
            </a:r>
            <a:r>
              <a:rPr lang="en-US" sz="1200" dirty="0"/>
              <a:t>the disposal of the product. This is important in view of the drivers for sustainability</a:t>
            </a:r>
            <a:r>
              <a:rPr lang="et-EE" sz="1200" dirty="0"/>
              <a:t> and </a:t>
            </a:r>
            <a:r>
              <a:rPr lang="et-EE" sz="1200" dirty="0" err="1"/>
              <a:t>whole</a:t>
            </a:r>
            <a:r>
              <a:rPr lang="et-EE" sz="1200" dirty="0"/>
              <a:t> </a:t>
            </a:r>
            <a:r>
              <a:rPr lang="et-EE" sz="1200" dirty="0" err="1"/>
              <a:t>life</a:t>
            </a:r>
            <a:r>
              <a:rPr lang="et-EE" sz="1200" dirty="0"/>
              <a:t> </a:t>
            </a:r>
            <a:r>
              <a:rPr lang="et-EE" sz="1200" dirty="0" err="1"/>
              <a:t>costs</a:t>
            </a:r>
            <a:r>
              <a:rPr lang="et-EE" sz="1200" dirty="0"/>
              <a:t>.</a:t>
            </a:r>
            <a:endParaRPr kumimoji="0" lang="et-EE" altLang="et-E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26179" y="4635061"/>
            <a:ext cx="4032448" cy="5084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/>
              <a:t>THE PROCUREMENT MODELS HANDBOOK </a:t>
            </a:r>
            <a:r>
              <a:rPr lang="et-EE" sz="1200" dirty="0" err="1"/>
              <a:t>Third</a:t>
            </a:r>
            <a:r>
              <a:rPr lang="et-EE" sz="1200" dirty="0"/>
              <a:t> </a:t>
            </a:r>
            <a:r>
              <a:rPr lang="et-EE" sz="1200" dirty="0" err="1"/>
              <a:t>Edition</a:t>
            </a:r>
            <a:endParaRPr lang="et-EE" sz="1200" dirty="0"/>
          </a:p>
          <a:p>
            <a:r>
              <a:rPr lang="en-US" sz="1200" i="1" dirty="0"/>
              <a:t>Andrea Cordell and Ian Thompson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369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6798" y="-121072"/>
            <a:ext cx="4996998" cy="551633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126179" y="4635061"/>
            <a:ext cx="4032448" cy="5084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 err="1"/>
              <a:t>Procurement</a:t>
            </a:r>
            <a:r>
              <a:rPr lang="et-EE" sz="1200" dirty="0"/>
              <a:t> and </a:t>
            </a:r>
            <a:r>
              <a:rPr lang="et-EE" sz="1200" dirty="0" err="1"/>
              <a:t>Supply</a:t>
            </a:r>
            <a:r>
              <a:rPr lang="et-EE" sz="1200" dirty="0"/>
              <a:t> </a:t>
            </a:r>
            <a:r>
              <a:rPr lang="et-EE" sz="1200" dirty="0" err="1"/>
              <a:t>Chain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endParaRPr lang="et-EE" sz="1200" dirty="0"/>
          </a:p>
          <a:p>
            <a:r>
              <a:rPr lang="et-EE" sz="1200" i="1" dirty="0" err="1"/>
              <a:t>Kenneth</a:t>
            </a:r>
            <a:r>
              <a:rPr lang="et-EE" sz="1200" i="1" dirty="0"/>
              <a:t> </a:t>
            </a:r>
            <a:r>
              <a:rPr lang="et-EE" sz="1200" i="1" dirty="0" err="1"/>
              <a:t>Lysons</a:t>
            </a:r>
            <a:r>
              <a:rPr lang="et-EE" sz="1200" i="1" dirty="0"/>
              <a:t> </a:t>
            </a:r>
            <a:r>
              <a:rPr lang="en-US" sz="1200" i="1" dirty="0"/>
              <a:t>and </a:t>
            </a:r>
            <a:r>
              <a:rPr lang="et-EE" sz="1200" i="1" dirty="0"/>
              <a:t>Brian </a:t>
            </a:r>
            <a:r>
              <a:rPr lang="et-EE" sz="1200" i="1" dirty="0" err="1"/>
              <a:t>Farrington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7427"/>
            <a:ext cx="9144000" cy="716969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b="1" dirty="0" err="1"/>
              <a:t>Procurement</a:t>
            </a:r>
            <a:r>
              <a:rPr lang="et-EE" b="1" dirty="0"/>
              <a:t>, </a:t>
            </a:r>
            <a:r>
              <a:rPr lang="et-EE" b="1" dirty="0" err="1"/>
              <a:t>supplier</a:t>
            </a:r>
            <a:r>
              <a:rPr lang="et-EE" b="1" dirty="0"/>
              <a:t> </a:t>
            </a:r>
            <a:r>
              <a:rPr lang="et-EE" b="1" dirty="0" err="1"/>
              <a:t>management</a:t>
            </a:r>
            <a:r>
              <a:rPr lang="et-EE" b="1" dirty="0"/>
              <a:t> and </a:t>
            </a:r>
            <a:r>
              <a:rPr lang="et-EE" b="1" dirty="0" err="1"/>
              <a:t>purchasing</a:t>
            </a:r>
            <a:endParaRPr lang="et-EE" b="1" dirty="0"/>
          </a:p>
        </p:txBody>
      </p:sp>
    </p:spTree>
    <p:extLst>
      <p:ext uri="{BB962C8B-B14F-4D97-AF65-F5344CB8AC3E}">
        <p14:creationId xmlns:p14="http://schemas.microsoft.com/office/powerpoint/2010/main" val="3028620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7494"/>
            <a:ext cx="7416824" cy="89212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Top five procurement technology trends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185579"/>
            <a:ext cx="7886700" cy="3372033"/>
          </a:xfrm>
        </p:spPr>
        <p:txBody>
          <a:bodyPr>
            <a:normAutofit/>
          </a:bodyPr>
          <a:lstStyle/>
          <a:p>
            <a:r>
              <a:rPr lang="en-US" dirty="0"/>
              <a:t>Integrating a digital transformation strategy</a:t>
            </a:r>
          </a:p>
          <a:p>
            <a:r>
              <a:rPr lang="en-US" dirty="0"/>
              <a:t>Adopting artificial intelligence systems</a:t>
            </a:r>
          </a:p>
          <a:p>
            <a:r>
              <a:rPr lang="en-US" dirty="0"/>
              <a:t>Cybersecurity systems and protection</a:t>
            </a:r>
          </a:p>
          <a:p>
            <a:r>
              <a:rPr lang="en-US" dirty="0"/>
              <a:t>Using big data to drive decisions</a:t>
            </a:r>
          </a:p>
          <a:p>
            <a:r>
              <a:rPr lang="en-US" dirty="0"/>
              <a:t>Block chain infrastructure and transactions.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91680" y="4444736"/>
            <a:ext cx="7420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https://www.cips.org/knowledge/procurement-topics-and-skills/procurement-technology/</a:t>
            </a:r>
          </a:p>
        </p:txBody>
      </p:sp>
    </p:spTree>
    <p:extLst>
      <p:ext uri="{BB962C8B-B14F-4D97-AF65-F5344CB8AC3E}">
        <p14:creationId xmlns:p14="http://schemas.microsoft.com/office/powerpoint/2010/main" val="3658249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"/>
          <p:cNvSpPr txBox="1"/>
          <p:nvPr/>
        </p:nvSpPr>
        <p:spPr>
          <a:xfrm>
            <a:off x="1287463" y="682625"/>
            <a:ext cx="3435350" cy="4619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592" dirty="0">
                <a:solidFill>
                  <a:srgbClr val="00395B"/>
                </a:solidFill>
                <a:latin typeface="Tahoma"/>
                <a:cs typeface="Tahoma"/>
              </a:rPr>
              <a:t>Kui kaugel on hanke digitaliseerimine</a:t>
            </a:r>
            <a:r>
              <a:rPr lang="en-CA" sz="1592" dirty="0">
                <a:solidFill>
                  <a:srgbClr val="00395B"/>
                </a:solidFill>
                <a:latin typeface="Tahoma"/>
                <a:cs typeface="Tahoma"/>
              </a:rPr>
              <a:t>?</a:t>
            </a:r>
          </a:p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1592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666875" y="4418013"/>
            <a:ext cx="1601788" cy="12700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473" dirty="0">
                <a:solidFill>
                  <a:srgbClr val="000000"/>
                </a:solidFill>
                <a:latin typeface="Tahoma"/>
                <a:cs typeface="Tahoma"/>
              </a:rPr>
              <a:t>Tarmo Saidla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| </a:t>
            </a:r>
            <a:r>
              <a:rPr lang="en-CA" sz="473" dirty="0" err="1">
                <a:solidFill>
                  <a:srgbClr val="000000"/>
                </a:solidFill>
                <a:latin typeface="Tahoma"/>
                <a:cs typeface="Tahoma"/>
              </a:rPr>
              <a:t>Prolog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Supply Chain Conference 20.02.2020</a:t>
            </a:r>
          </a:p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473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2195513"/>
            <a:ext cx="2819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4138" y="2979738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1763" y="2190750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9213" y="4203700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44813" y="3597275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pic>
        <p:nvPicPr>
          <p:cNvPr id="51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925"/>
            <a:ext cx="91440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278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58696B-5D04-40CE-99E0-9D16A7AC3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94566"/>
            <a:ext cx="248786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t-EE" altLang="en-US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kumimoji="0" lang="et-EE" altLang="en-US" sz="1800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t-EE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892BB6-BB53-4646-B4F8-799634E12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655396-D99B-4CE9-83B7-231C850DD732}"/>
              </a:ext>
            </a:extLst>
          </p:cNvPr>
          <p:cNvSpPr txBox="1"/>
          <p:nvPr/>
        </p:nvSpPr>
        <p:spPr>
          <a:xfrm>
            <a:off x="755576" y="1203598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to related video:</a:t>
            </a:r>
          </a:p>
          <a:p>
            <a:r>
              <a:rPr lang="et-EE" altLang="en-US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https://www.dropbox.com/s/6qwgbiabj979vjq/DIGILOG%20%28Purchase%26Procurement%29.mp4?dl=0</a:t>
            </a:r>
            <a:endParaRPr lang="et-EE" altLang="en-US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05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756592" y="1131590"/>
            <a:ext cx="403244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800" i="1" dirty="0" err="1">
                <a:latin typeface="+mn-lt"/>
                <a:ea typeface="+mn-ea"/>
                <a:cs typeface="+mn-cs"/>
              </a:rPr>
              <a:t>Supply</a:t>
            </a:r>
            <a:r>
              <a:rPr lang="et-EE" sz="1800" i="1" dirty="0">
                <a:latin typeface="+mn-lt"/>
                <a:ea typeface="+mn-ea"/>
                <a:cs typeface="+mn-cs"/>
              </a:rPr>
              <a:t> </a:t>
            </a:r>
            <a:r>
              <a:rPr lang="et-EE" sz="1800" i="1" dirty="0" err="1">
                <a:latin typeface="+mn-lt"/>
                <a:ea typeface="+mn-ea"/>
                <a:cs typeface="+mn-cs"/>
              </a:rPr>
              <a:t>chain</a:t>
            </a:r>
            <a:endParaRPr lang="et-EE" sz="1800" i="1" dirty="0"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84"/>
            <a:ext cx="9089207" cy="513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24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756592" y="1131590"/>
            <a:ext cx="4032448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800" i="1" dirty="0" err="1">
                <a:latin typeface="+mn-lt"/>
                <a:ea typeface="+mn-ea"/>
                <a:cs typeface="+mn-cs"/>
              </a:rPr>
              <a:t>Supply</a:t>
            </a:r>
            <a:r>
              <a:rPr lang="et-EE" sz="1800" i="1" dirty="0">
                <a:latin typeface="+mn-lt"/>
                <a:ea typeface="+mn-ea"/>
                <a:cs typeface="+mn-cs"/>
              </a:rPr>
              <a:t> </a:t>
            </a:r>
            <a:r>
              <a:rPr lang="et-EE" sz="1800" i="1" dirty="0" err="1">
                <a:latin typeface="+mn-lt"/>
                <a:ea typeface="+mn-ea"/>
                <a:cs typeface="+mn-cs"/>
              </a:rPr>
              <a:t>chain</a:t>
            </a:r>
            <a:endParaRPr lang="et-EE" sz="1800" i="1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550"/>
            <a:ext cx="8907560" cy="472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4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"/>
          <p:cNvSpPr txBox="1"/>
          <p:nvPr/>
        </p:nvSpPr>
        <p:spPr>
          <a:xfrm>
            <a:off x="1287463" y="682625"/>
            <a:ext cx="3435350" cy="4619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592" dirty="0">
                <a:solidFill>
                  <a:srgbClr val="00395B"/>
                </a:solidFill>
                <a:latin typeface="Tahoma"/>
                <a:cs typeface="Tahoma"/>
              </a:rPr>
              <a:t>Kui kaugel on hanke digitaliseerimine</a:t>
            </a:r>
            <a:r>
              <a:rPr lang="en-CA" sz="1592" dirty="0">
                <a:solidFill>
                  <a:srgbClr val="00395B"/>
                </a:solidFill>
                <a:latin typeface="Tahoma"/>
                <a:cs typeface="Tahoma"/>
              </a:rPr>
              <a:t>?</a:t>
            </a:r>
          </a:p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1592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666875" y="4418013"/>
            <a:ext cx="1601788" cy="12700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473" dirty="0">
                <a:solidFill>
                  <a:srgbClr val="000000"/>
                </a:solidFill>
                <a:latin typeface="Tahoma"/>
                <a:cs typeface="Tahoma"/>
              </a:rPr>
              <a:t>Tarmo Saidla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| </a:t>
            </a:r>
            <a:r>
              <a:rPr lang="en-CA" sz="473" dirty="0" err="1">
                <a:solidFill>
                  <a:srgbClr val="000000"/>
                </a:solidFill>
                <a:latin typeface="Tahoma"/>
                <a:cs typeface="Tahoma"/>
              </a:rPr>
              <a:t>Prolog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Supply Chain Conference 20.02.2020</a:t>
            </a:r>
          </a:p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473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2195513"/>
            <a:ext cx="2819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4138" y="2979738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1763" y="2190750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9213" y="4203700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44813" y="3597275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pic>
        <p:nvPicPr>
          <p:cNvPr id="41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437"/>
            <a:ext cx="91440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313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49535"/>
            <a:ext cx="6629400" cy="892129"/>
          </a:xfrm>
        </p:spPr>
        <p:txBody>
          <a:bodyPr>
            <a:normAutofit fontScale="90000"/>
          </a:bodyPr>
          <a:lstStyle/>
          <a:p>
            <a:r>
              <a:rPr lang="et-EE" b="1" dirty="0"/>
              <a:t>CIPS </a:t>
            </a:r>
            <a:r>
              <a:rPr lang="et-EE" b="1" dirty="0" err="1"/>
              <a:t>Chartered</a:t>
            </a:r>
            <a:r>
              <a:rPr lang="et-EE" b="1" dirty="0"/>
              <a:t> </a:t>
            </a:r>
            <a:r>
              <a:rPr lang="et-EE" b="1" dirty="0" err="1"/>
              <a:t>Institute</a:t>
            </a:r>
            <a:r>
              <a:rPr lang="et-EE" b="1" dirty="0"/>
              <a:t> of </a:t>
            </a:r>
            <a:r>
              <a:rPr lang="et-EE" b="1" dirty="0" err="1"/>
              <a:t>Procurement</a:t>
            </a:r>
            <a:r>
              <a:rPr lang="et-EE" b="1" dirty="0"/>
              <a:t> &amp; </a:t>
            </a:r>
            <a:r>
              <a:rPr lang="et-EE" b="1" dirty="0" err="1"/>
              <a:t>Supply</a:t>
            </a:r>
            <a:r>
              <a:rPr lang="et-EE" b="1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39771" y="4444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i="1"/>
              <a:t>https://www.cips.org/knowledge/procurement-topics-and-skills/risk-mitigation/counterfeit/</a:t>
            </a:r>
            <a:endParaRPr lang="en-GB" i="1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504" y="912152"/>
            <a:ext cx="8640959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 –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Understand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need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level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specification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2 - Market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Commodity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options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including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make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buy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assessment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3 –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Strategy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Plan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4 -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Pre-procurement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/ market test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engagement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5 -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Developing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Documentation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PQQ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Specification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6 –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Supplier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Selection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participate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 ITT/ RFP/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Negotiation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7- 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Issue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ITT/ RFP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8 –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Supplier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/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Bid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/ Tender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Evaluation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9 -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Contract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Award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/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Implementation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10 - </a:t>
            </a:r>
            <a:r>
              <a:rPr kumimoji="0" lang="et-EE" altLang="et-EE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Warehouse</a:t>
            </a:r>
            <a:r>
              <a:rPr kumimoji="0" lang="et-EE" altLang="et-EE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Logistics</a:t>
            </a:r>
            <a:r>
              <a:rPr kumimoji="0" lang="et-EE" altLang="et-EE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t-EE" altLang="et-EE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Receipt</a:t>
            </a:r>
            <a:endParaRPr kumimoji="0" lang="et-EE" altLang="et-EE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11 -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Contract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Performance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Review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Continuous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Improvement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Stage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12 -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Supplier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Relationship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Management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Supplier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Contract</a:t>
            </a:r>
            <a:r>
              <a:rPr kumimoji="0" lang="et-EE" altLang="et-E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t-EE" altLang="et-E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Management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t-EE" altLang="et-EE" sz="1800" dirty="0" err="1">
                <a:latin typeface="Arial" panose="020B0604020202020204" pitchFamily="34" charset="0"/>
              </a:rPr>
              <a:t>Stage</a:t>
            </a:r>
            <a:r>
              <a:rPr lang="et-EE" altLang="et-EE" sz="1800" dirty="0">
                <a:latin typeface="Arial" panose="020B0604020202020204" pitchFamily="34" charset="0"/>
              </a:rPr>
              <a:t> 13 – </a:t>
            </a:r>
            <a:r>
              <a:rPr lang="et-EE" altLang="et-EE" sz="1800" dirty="0" err="1">
                <a:latin typeface="Arial" panose="020B0604020202020204" pitchFamily="34" charset="0"/>
              </a:rPr>
              <a:t>Asset</a:t>
            </a:r>
            <a:r>
              <a:rPr lang="et-EE" altLang="et-EE" sz="1800" dirty="0">
                <a:latin typeface="Arial" panose="020B0604020202020204" pitchFamily="34" charset="0"/>
              </a:rPr>
              <a:t> </a:t>
            </a:r>
            <a:r>
              <a:rPr lang="et-EE" altLang="et-EE" sz="1800" dirty="0" err="1">
                <a:latin typeface="Arial" panose="020B0604020202020204" pitchFamily="34" charset="0"/>
              </a:rPr>
              <a:t>management</a:t>
            </a:r>
            <a:r>
              <a:rPr lang="et-EE" altLang="et-EE" sz="1800" dirty="0">
                <a:latin typeface="Arial" panose="020B0604020202020204" pitchFamily="34" charset="0"/>
              </a:rPr>
              <a:t> /end of </a:t>
            </a:r>
            <a:r>
              <a:rPr lang="et-EE" altLang="et-EE" sz="1800" dirty="0" err="1">
                <a:latin typeface="Arial" panose="020B0604020202020204" pitchFamily="34" charset="0"/>
              </a:rPr>
              <a:t>contract</a:t>
            </a:r>
            <a:r>
              <a:rPr lang="et-EE" altLang="et-EE" sz="1800" dirty="0">
                <a:latin typeface="Arial" panose="020B0604020202020204" pitchFamily="34" charset="0"/>
              </a:rPr>
              <a:t> </a:t>
            </a:r>
            <a:r>
              <a:rPr lang="et-EE" altLang="et-EE" sz="1800" dirty="0" err="1">
                <a:latin typeface="Arial" panose="020B0604020202020204" pitchFamily="34" charset="0"/>
              </a:rPr>
              <a:t>review</a:t>
            </a: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471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7494"/>
            <a:ext cx="6629400" cy="892129"/>
          </a:xfrm>
        </p:spPr>
        <p:txBody>
          <a:bodyPr>
            <a:normAutofit/>
          </a:bodyPr>
          <a:lstStyle/>
          <a:p>
            <a:r>
              <a:rPr lang="et-EE" b="1" dirty="0" err="1"/>
              <a:t>Procurement</a:t>
            </a:r>
            <a:r>
              <a:rPr lang="et-EE" b="1" dirty="0"/>
              <a:t> </a:t>
            </a:r>
            <a:r>
              <a:rPr lang="et-EE" b="1" dirty="0" err="1"/>
              <a:t>definitions</a:t>
            </a:r>
            <a:endParaRPr lang="et-EE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057841"/>
            <a:ext cx="7886700" cy="3372033"/>
          </a:xfrm>
        </p:spPr>
        <p:txBody>
          <a:bodyPr>
            <a:normAutofit fontScale="77500" lnSpcReduction="20000"/>
          </a:bodyPr>
          <a:lstStyle/>
          <a:p>
            <a:r>
              <a:rPr lang="et-EE" i="1" dirty="0" err="1"/>
              <a:t>is</a:t>
            </a:r>
            <a:r>
              <a:rPr lang="et-EE" i="1" dirty="0"/>
              <a:t>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business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 </a:t>
            </a:r>
            <a:r>
              <a:rPr lang="et-EE" i="1" dirty="0" err="1"/>
              <a:t>function</a:t>
            </a:r>
            <a:r>
              <a:rPr lang="et-EE" i="1" dirty="0"/>
              <a:t> </a:t>
            </a:r>
            <a:r>
              <a:rPr lang="et-EE" i="1" dirty="0" err="1"/>
              <a:t>that</a:t>
            </a:r>
            <a:r>
              <a:rPr lang="et-EE" i="1" dirty="0"/>
              <a:t> </a:t>
            </a:r>
            <a:r>
              <a:rPr lang="et-EE" i="1" dirty="0" err="1"/>
              <a:t>ensures</a:t>
            </a:r>
            <a:r>
              <a:rPr lang="et-EE" i="1" dirty="0"/>
              <a:t> </a:t>
            </a:r>
            <a:r>
              <a:rPr lang="et-EE" i="1" dirty="0" err="1"/>
              <a:t>identification</a:t>
            </a:r>
            <a:r>
              <a:rPr lang="et-EE" i="1" dirty="0"/>
              <a:t>, </a:t>
            </a:r>
            <a:r>
              <a:rPr lang="et-EE" i="1" dirty="0" err="1"/>
              <a:t>sourcing</a:t>
            </a:r>
            <a:r>
              <a:rPr lang="et-EE" i="1" dirty="0"/>
              <a:t>, Access and </a:t>
            </a:r>
            <a:r>
              <a:rPr lang="et-EE" i="1" dirty="0" err="1"/>
              <a:t>management</a:t>
            </a:r>
            <a:r>
              <a:rPr lang="et-EE" i="1" dirty="0"/>
              <a:t> of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external</a:t>
            </a:r>
            <a:r>
              <a:rPr lang="et-EE" i="1" dirty="0"/>
              <a:t> </a:t>
            </a:r>
            <a:r>
              <a:rPr lang="et-EE" i="1" dirty="0" err="1"/>
              <a:t>resources</a:t>
            </a:r>
            <a:r>
              <a:rPr lang="et-EE" i="1" dirty="0"/>
              <a:t> </a:t>
            </a:r>
            <a:r>
              <a:rPr lang="et-EE" i="1" dirty="0" err="1"/>
              <a:t>that</a:t>
            </a:r>
            <a:r>
              <a:rPr lang="et-EE" i="1" dirty="0"/>
              <a:t> </a:t>
            </a:r>
            <a:r>
              <a:rPr lang="et-EE" i="1" dirty="0" err="1"/>
              <a:t>an</a:t>
            </a:r>
            <a:r>
              <a:rPr lang="et-EE" i="1" dirty="0"/>
              <a:t> </a:t>
            </a:r>
            <a:r>
              <a:rPr lang="et-EE" i="1" dirty="0" err="1"/>
              <a:t>organisation</a:t>
            </a:r>
            <a:r>
              <a:rPr lang="et-EE" i="1" dirty="0"/>
              <a:t> </a:t>
            </a:r>
            <a:r>
              <a:rPr lang="et-EE" i="1" dirty="0" err="1"/>
              <a:t>needs</a:t>
            </a:r>
            <a:r>
              <a:rPr lang="et-EE" i="1" dirty="0"/>
              <a:t> </a:t>
            </a:r>
            <a:r>
              <a:rPr lang="et-EE" i="1" dirty="0" err="1"/>
              <a:t>to</a:t>
            </a:r>
            <a:r>
              <a:rPr lang="et-EE" i="1" dirty="0"/>
              <a:t> </a:t>
            </a:r>
            <a:r>
              <a:rPr lang="et-EE" i="1" dirty="0" err="1"/>
              <a:t>fulfill</a:t>
            </a:r>
            <a:r>
              <a:rPr lang="et-EE" i="1" dirty="0"/>
              <a:t> </a:t>
            </a:r>
            <a:r>
              <a:rPr lang="et-EE" i="1" dirty="0" err="1"/>
              <a:t>its</a:t>
            </a:r>
            <a:r>
              <a:rPr lang="et-EE" i="1" dirty="0"/>
              <a:t> </a:t>
            </a:r>
            <a:r>
              <a:rPr lang="et-EE" i="1" dirty="0" err="1"/>
              <a:t>strategic</a:t>
            </a:r>
            <a:r>
              <a:rPr lang="et-EE" i="1" dirty="0"/>
              <a:t> </a:t>
            </a:r>
            <a:r>
              <a:rPr lang="et-EE" i="1" dirty="0" err="1"/>
              <a:t>goals</a:t>
            </a:r>
            <a:endParaRPr lang="et-EE" i="1" dirty="0"/>
          </a:p>
          <a:p>
            <a:r>
              <a:rPr lang="et-EE" i="1" dirty="0" err="1"/>
              <a:t>Pro-active</a:t>
            </a:r>
            <a:r>
              <a:rPr lang="et-EE" i="1" dirty="0"/>
              <a:t>, </a:t>
            </a:r>
            <a:r>
              <a:rPr lang="et-EE" i="1" dirty="0" err="1"/>
              <a:t>strategic</a:t>
            </a:r>
            <a:r>
              <a:rPr lang="et-EE" i="1" dirty="0"/>
              <a:t> </a:t>
            </a:r>
            <a:r>
              <a:rPr lang="et-EE" i="1" dirty="0" err="1"/>
              <a:t>corporate</a:t>
            </a:r>
            <a:r>
              <a:rPr lang="et-EE" i="1" dirty="0"/>
              <a:t> </a:t>
            </a:r>
            <a:r>
              <a:rPr lang="et-EE" i="1" dirty="0" err="1"/>
              <a:t>activity</a:t>
            </a:r>
            <a:r>
              <a:rPr lang="et-EE" i="1" dirty="0"/>
              <a:t> </a:t>
            </a:r>
            <a:r>
              <a:rPr lang="et-EE" i="1" dirty="0" err="1"/>
              <a:t>to</a:t>
            </a:r>
            <a:r>
              <a:rPr lang="et-EE" i="1" dirty="0"/>
              <a:t> </a:t>
            </a:r>
            <a:r>
              <a:rPr lang="et-EE" i="1" dirty="0" err="1"/>
              <a:t>ensure</a:t>
            </a:r>
            <a:r>
              <a:rPr lang="et-EE" i="1" dirty="0"/>
              <a:t> a </a:t>
            </a:r>
            <a:r>
              <a:rPr lang="et-EE" i="1" dirty="0" err="1"/>
              <a:t>continuing</a:t>
            </a:r>
            <a:r>
              <a:rPr lang="et-EE" i="1" dirty="0"/>
              <a:t> </a:t>
            </a:r>
            <a:r>
              <a:rPr lang="et-EE" i="1" dirty="0" err="1"/>
              <a:t>supply</a:t>
            </a:r>
            <a:r>
              <a:rPr lang="et-EE" i="1" dirty="0"/>
              <a:t> of </a:t>
            </a:r>
            <a:r>
              <a:rPr lang="et-EE" i="1" dirty="0" err="1"/>
              <a:t>goods</a:t>
            </a:r>
            <a:r>
              <a:rPr lang="et-EE" i="1" dirty="0"/>
              <a:t> and </a:t>
            </a:r>
            <a:r>
              <a:rPr lang="et-EE" i="1" dirty="0" err="1"/>
              <a:t>services</a:t>
            </a:r>
            <a:r>
              <a:rPr lang="et-EE" i="1" dirty="0"/>
              <a:t> </a:t>
            </a:r>
            <a:r>
              <a:rPr lang="et-EE" i="1" dirty="0" err="1"/>
              <a:t>to</a:t>
            </a:r>
            <a:r>
              <a:rPr lang="et-EE" i="1" dirty="0"/>
              <a:t> </a:t>
            </a:r>
            <a:r>
              <a:rPr lang="et-EE" i="1" dirty="0" err="1"/>
              <a:t>enable</a:t>
            </a:r>
            <a:r>
              <a:rPr lang="et-EE" i="1" dirty="0"/>
              <a:t> </a:t>
            </a:r>
            <a:r>
              <a:rPr lang="et-EE" i="1" dirty="0" err="1"/>
              <a:t>world-class</a:t>
            </a:r>
            <a:r>
              <a:rPr lang="et-EE" i="1" dirty="0"/>
              <a:t> </a:t>
            </a:r>
            <a:r>
              <a:rPr lang="et-EE" i="1" dirty="0" err="1"/>
              <a:t>organisational</a:t>
            </a:r>
            <a:r>
              <a:rPr lang="et-EE" i="1" dirty="0"/>
              <a:t> </a:t>
            </a:r>
            <a:r>
              <a:rPr lang="et-EE" i="1" dirty="0" err="1"/>
              <a:t>performance</a:t>
            </a:r>
            <a:endParaRPr lang="et-EE" i="1" dirty="0"/>
          </a:p>
          <a:p>
            <a:r>
              <a:rPr lang="et-EE" i="1" dirty="0" err="1"/>
              <a:t>Manages</a:t>
            </a:r>
            <a:r>
              <a:rPr lang="et-EE" i="1" dirty="0"/>
              <a:t> </a:t>
            </a:r>
            <a:r>
              <a:rPr lang="et-EE" i="1" dirty="0" err="1"/>
              <a:t>supply</a:t>
            </a:r>
            <a:r>
              <a:rPr lang="et-EE" i="1" dirty="0"/>
              <a:t> </a:t>
            </a:r>
            <a:r>
              <a:rPr lang="et-EE" i="1" dirty="0" err="1"/>
              <a:t>chain</a:t>
            </a:r>
            <a:r>
              <a:rPr lang="et-EE" i="1" dirty="0"/>
              <a:t> </a:t>
            </a:r>
            <a:r>
              <a:rPr lang="et-EE" i="1" dirty="0" err="1"/>
              <a:t>risks</a:t>
            </a:r>
            <a:r>
              <a:rPr lang="et-EE" i="1" dirty="0"/>
              <a:t> </a:t>
            </a:r>
            <a:r>
              <a:rPr lang="et-EE" i="1" dirty="0" err="1"/>
              <a:t>through</a:t>
            </a:r>
            <a:r>
              <a:rPr lang="et-EE" i="1" dirty="0"/>
              <a:t>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effectvie</a:t>
            </a:r>
            <a:r>
              <a:rPr lang="et-EE" i="1" dirty="0"/>
              <a:t> </a:t>
            </a:r>
            <a:r>
              <a:rPr lang="et-EE" i="1" dirty="0" err="1"/>
              <a:t>negotiation</a:t>
            </a:r>
            <a:r>
              <a:rPr lang="et-EE" i="1" dirty="0"/>
              <a:t> of </a:t>
            </a:r>
            <a:r>
              <a:rPr lang="et-EE" i="1" dirty="0" err="1"/>
              <a:t>contracts</a:t>
            </a:r>
            <a:r>
              <a:rPr lang="et-EE" i="1" dirty="0"/>
              <a:t>, </a:t>
            </a:r>
            <a:r>
              <a:rPr lang="et-EE" i="1" dirty="0" err="1"/>
              <a:t>cost</a:t>
            </a:r>
            <a:r>
              <a:rPr lang="et-EE" i="1" dirty="0"/>
              <a:t> and </a:t>
            </a:r>
            <a:r>
              <a:rPr lang="et-EE" i="1" dirty="0" err="1"/>
              <a:t>price</a:t>
            </a:r>
            <a:r>
              <a:rPr lang="et-EE" i="1" dirty="0"/>
              <a:t> </a:t>
            </a:r>
            <a:r>
              <a:rPr lang="et-EE" i="1" dirty="0" err="1"/>
              <a:t>models</a:t>
            </a:r>
            <a:r>
              <a:rPr lang="et-EE" i="1" dirty="0"/>
              <a:t>, </a:t>
            </a:r>
            <a:r>
              <a:rPr lang="et-EE" i="1" dirty="0" err="1"/>
              <a:t>quality</a:t>
            </a:r>
            <a:r>
              <a:rPr lang="et-EE" i="1" dirty="0"/>
              <a:t> and </a:t>
            </a:r>
            <a:r>
              <a:rPr lang="et-EE" i="1" dirty="0" err="1"/>
              <a:t>other</a:t>
            </a:r>
            <a:r>
              <a:rPr lang="et-EE" i="1" dirty="0"/>
              <a:t> </a:t>
            </a:r>
            <a:r>
              <a:rPr lang="et-EE" i="1" dirty="0" err="1"/>
              <a:t>essential</a:t>
            </a:r>
            <a:r>
              <a:rPr lang="et-EE" i="1" dirty="0"/>
              <a:t> </a:t>
            </a:r>
            <a:r>
              <a:rPr lang="et-EE" i="1" dirty="0" err="1"/>
              <a:t>supply</a:t>
            </a:r>
            <a:r>
              <a:rPr lang="et-EE" i="1" dirty="0"/>
              <a:t> </a:t>
            </a:r>
            <a:r>
              <a:rPr lang="et-EE" i="1" dirty="0" err="1"/>
              <a:t>characteristics</a:t>
            </a:r>
            <a:endParaRPr lang="et-EE" i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26179" y="4635061"/>
            <a:ext cx="4032448" cy="5084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 err="1"/>
              <a:t>Procurement</a:t>
            </a:r>
            <a:r>
              <a:rPr lang="et-EE" sz="1200" dirty="0"/>
              <a:t> and </a:t>
            </a:r>
            <a:r>
              <a:rPr lang="et-EE" sz="1200" dirty="0" err="1"/>
              <a:t>Supply</a:t>
            </a:r>
            <a:r>
              <a:rPr lang="et-EE" sz="1200" dirty="0"/>
              <a:t> </a:t>
            </a:r>
            <a:r>
              <a:rPr lang="et-EE" sz="1200" dirty="0" err="1"/>
              <a:t>Chain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endParaRPr lang="et-EE" sz="1200" dirty="0"/>
          </a:p>
          <a:p>
            <a:r>
              <a:rPr lang="et-EE" sz="1200" i="1" dirty="0" err="1"/>
              <a:t>Kenneth</a:t>
            </a:r>
            <a:r>
              <a:rPr lang="et-EE" sz="1200" i="1" dirty="0"/>
              <a:t> </a:t>
            </a:r>
            <a:r>
              <a:rPr lang="et-EE" sz="1200" i="1" dirty="0" err="1"/>
              <a:t>Lysons</a:t>
            </a:r>
            <a:r>
              <a:rPr lang="et-EE" sz="1200" i="1" dirty="0"/>
              <a:t> </a:t>
            </a:r>
            <a:r>
              <a:rPr lang="en-US" sz="1200" i="1" dirty="0"/>
              <a:t>and </a:t>
            </a:r>
            <a:r>
              <a:rPr lang="et-EE" sz="1200" i="1" dirty="0"/>
              <a:t>Brian </a:t>
            </a:r>
            <a:r>
              <a:rPr lang="et-EE" sz="1200" i="1" dirty="0" err="1"/>
              <a:t>Farrington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58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"/>
          <p:cNvSpPr txBox="1"/>
          <p:nvPr/>
        </p:nvSpPr>
        <p:spPr>
          <a:xfrm>
            <a:off x="1287463" y="682625"/>
            <a:ext cx="3435350" cy="4619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592" dirty="0">
                <a:solidFill>
                  <a:srgbClr val="00395B"/>
                </a:solidFill>
                <a:latin typeface="Tahoma"/>
                <a:cs typeface="Tahoma"/>
              </a:rPr>
              <a:t>Kui kaugel on hanke digitaliseerimine</a:t>
            </a:r>
            <a:r>
              <a:rPr lang="en-CA" sz="1592" dirty="0">
                <a:solidFill>
                  <a:srgbClr val="00395B"/>
                </a:solidFill>
                <a:latin typeface="Tahoma"/>
                <a:cs typeface="Tahoma"/>
              </a:rPr>
              <a:t>?</a:t>
            </a:r>
          </a:p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1592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666875" y="4418013"/>
            <a:ext cx="1601788" cy="12700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473" dirty="0">
                <a:solidFill>
                  <a:srgbClr val="000000"/>
                </a:solidFill>
                <a:latin typeface="Tahoma"/>
                <a:cs typeface="Tahoma"/>
              </a:rPr>
              <a:t>Tarmo Saidla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| </a:t>
            </a:r>
            <a:r>
              <a:rPr lang="en-CA" sz="473" dirty="0" err="1">
                <a:solidFill>
                  <a:srgbClr val="000000"/>
                </a:solidFill>
                <a:latin typeface="Tahoma"/>
                <a:cs typeface="Tahoma"/>
              </a:rPr>
              <a:t>Prolog</a:t>
            </a:r>
            <a:r>
              <a:rPr lang="en-CA" sz="473" dirty="0">
                <a:solidFill>
                  <a:srgbClr val="000000"/>
                </a:solidFill>
                <a:latin typeface="Tahoma"/>
                <a:cs typeface="Tahoma"/>
              </a:rPr>
              <a:t> Supply Chain Conference 20.02.2020</a:t>
            </a:r>
          </a:p>
          <a:p>
            <a:pPr defTabSz="622432" eaLnBrk="1" fontAlgn="auto" hangingPunct="1">
              <a:lnSpc>
                <a:spcPts val="54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473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2195513"/>
            <a:ext cx="2819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4138" y="2979738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1763" y="2190750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9213" y="4203700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44813" y="3597275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88" y="738164"/>
            <a:ext cx="8941388" cy="374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7494"/>
            <a:ext cx="6629400" cy="892129"/>
          </a:xfrm>
        </p:spPr>
        <p:txBody>
          <a:bodyPr>
            <a:normAutofit/>
          </a:bodyPr>
          <a:lstStyle/>
          <a:p>
            <a:r>
              <a:rPr lang="et-EE" b="1" dirty="0" err="1"/>
              <a:t>Purchasing</a:t>
            </a:r>
            <a:endParaRPr lang="et-EE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057841"/>
            <a:ext cx="7886700" cy="3372033"/>
          </a:xfrm>
        </p:spPr>
        <p:txBody>
          <a:bodyPr>
            <a:normAutofit lnSpcReduction="10000"/>
          </a:bodyPr>
          <a:lstStyle/>
          <a:p>
            <a:r>
              <a:rPr lang="et-EE" i="1" dirty="0"/>
              <a:t>No </a:t>
            </a:r>
            <a:r>
              <a:rPr lang="et-EE" i="1" dirty="0" err="1"/>
              <a:t>certain</a:t>
            </a:r>
            <a:r>
              <a:rPr lang="et-EE" i="1" dirty="0"/>
              <a:t> </a:t>
            </a:r>
            <a:r>
              <a:rPr lang="et-EE" i="1" dirty="0" err="1"/>
              <a:t>definition</a:t>
            </a:r>
            <a:r>
              <a:rPr lang="et-EE" i="1" dirty="0"/>
              <a:t> of </a:t>
            </a:r>
            <a:r>
              <a:rPr lang="et-EE" i="1" dirty="0" err="1"/>
              <a:t>Purchasing</a:t>
            </a:r>
            <a:r>
              <a:rPr lang="et-EE" i="1" dirty="0"/>
              <a:t>, </a:t>
            </a:r>
            <a:r>
              <a:rPr lang="et-EE" i="1" dirty="0" err="1"/>
              <a:t>it</a:t>
            </a:r>
            <a:r>
              <a:rPr lang="et-EE" i="1" dirty="0"/>
              <a:t> </a:t>
            </a:r>
            <a:r>
              <a:rPr lang="et-EE" i="1" dirty="0" err="1"/>
              <a:t>is</a:t>
            </a:r>
            <a:r>
              <a:rPr lang="et-EE" i="1" dirty="0"/>
              <a:t> a term </a:t>
            </a:r>
            <a:r>
              <a:rPr lang="et-EE" i="1" dirty="0" err="1"/>
              <a:t>to</a:t>
            </a:r>
            <a:r>
              <a:rPr lang="et-EE" i="1" dirty="0"/>
              <a:t> </a:t>
            </a:r>
            <a:r>
              <a:rPr lang="et-EE" i="1" dirty="0" err="1"/>
              <a:t>describe</a:t>
            </a:r>
            <a:r>
              <a:rPr lang="et-EE" i="1" dirty="0"/>
              <a:t> </a:t>
            </a:r>
            <a:r>
              <a:rPr lang="et-EE" i="1" dirty="0" err="1"/>
              <a:t>the</a:t>
            </a:r>
            <a:r>
              <a:rPr lang="et-EE" i="1" dirty="0"/>
              <a:t> </a:t>
            </a:r>
            <a:r>
              <a:rPr lang="et-EE" i="1" dirty="0" err="1"/>
              <a:t>activity</a:t>
            </a:r>
            <a:r>
              <a:rPr lang="et-EE" i="1" dirty="0"/>
              <a:t> of </a:t>
            </a:r>
            <a:r>
              <a:rPr lang="et-EE" i="1" dirty="0" err="1"/>
              <a:t>commiting</a:t>
            </a:r>
            <a:r>
              <a:rPr lang="et-EE" i="1" dirty="0"/>
              <a:t> </a:t>
            </a:r>
            <a:r>
              <a:rPr lang="et-EE" i="1" dirty="0" err="1"/>
              <a:t>expenditure</a:t>
            </a:r>
            <a:r>
              <a:rPr lang="et-EE" i="1" dirty="0"/>
              <a:t>: </a:t>
            </a:r>
            <a:r>
              <a:rPr lang="et-EE" i="1" dirty="0" err="1"/>
              <a:t>Purchasing</a:t>
            </a:r>
            <a:r>
              <a:rPr lang="et-EE" i="1" dirty="0"/>
              <a:t>, </a:t>
            </a:r>
            <a:r>
              <a:rPr lang="et-EE" i="1" dirty="0" err="1"/>
              <a:t>Buying</a:t>
            </a:r>
            <a:r>
              <a:rPr lang="et-EE" i="1" dirty="0"/>
              <a:t>, </a:t>
            </a:r>
            <a:r>
              <a:rPr lang="et-EE" i="1" dirty="0" err="1"/>
              <a:t>Procurement</a:t>
            </a:r>
            <a:r>
              <a:rPr lang="et-EE" i="1" dirty="0"/>
              <a:t>, </a:t>
            </a:r>
            <a:r>
              <a:rPr lang="et-EE" i="1" dirty="0" err="1"/>
              <a:t>Materials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, </a:t>
            </a:r>
            <a:r>
              <a:rPr lang="et-EE" i="1" dirty="0" err="1"/>
              <a:t>Supply</a:t>
            </a:r>
            <a:r>
              <a:rPr lang="et-EE" i="1" dirty="0"/>
              <a:t> </a:t>
            </a:r>
            <a:r>
              <a:rPr lang="et-EE" i="1" dirty="0" err="1"/>
              <a:t>Chain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, </a:t>
            </a:r>
            <a:r>
              <a:rPr lang="et-EE" i="1" dirty="0" err="1"/>
              <a:t>Purchasing</a:t>
            </a:r>
            <a:r>
              <a:rPr lang="et-EE" i="1" dirty="0"/>
              <a:t> and </a:t>
            </a:r>
            <a:r>
              <a:rPr lang="et-EE" i="1" dirty="0" err="1"/>
              <a:t>Supply</a:t>
            </a:r>
            <a:r>
              <a:rPr lang="et-EE" i="1" dirty="0"/>
              <a:t> </a:t>
            </a:r>
            <a:r>
              <a:rPr lang="et-EE" i="1" dirty="0" err="1"/>
              <a:t>Chain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r>
              <a:rPr lang="et-EE" i="1" dirty="0"/>
              <a:t>, </a:t>
            </a:r>
            <a:r>
              <a:rPr lang="et-EE" i="1" dirty="0" err="1"/>
              <a:t>Sourcing</a:t>
            </a:r>
            <a:r>
              <a:rPr lang="et-EE" i="1" dirty="0"/>
              <a:t> </a:t>
            </a:r>
            <a:r>
              <a:rPr lang="et-EE" i="1" dirty="0" err="1"/>
              <a:t>Management</a:t>
            </a:r>
            <a:endParaRPr lang="et-EE" i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26179" y="4635061"/>
            <a:ext cx="4032448" cy="5084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sz="1200" dirty="0" err="1"/>
              <a:t>Purchasing</a:t>
            </a:r>
            <a:r>
              <a:rPr lang="et-EE" sz="1200" dirty="0"/>
              <a:t> and </a:t>
            </a:r>
            <a:r>
              <a:rPr lang="et-EE" sz="1200" dirty="0" err="1"/>
              <a:t>Supply</a:t>
            </a:r>
            <a:r>
              <a:rPr lang="et-EE" sz="1200" dirty="0"/>
              <a:t> </a:t>
            </a:r>
            <a:r>
              <a:rPr lang="et-EE" sz="1200" dirty="0" err="1"/>
              <a:t>Chain</a:t>
            </a:r>
            <a:r>
              <a:rPr lang="et-EE" sz="1200" dirty="0"/>
              <a:t> </a:t>
            </a:r>
            <a:r>
              <a:rPr lang="et-EE" sz="1200" dirty="0" err="1"/>
              <a:t>Management</a:t>
            </a:r>
            <a:endParaRPr lang="et-EE" sz="1200" dirty="0"/>
          </a:p>
          <a:p>
            <a:r>
              <a:rPr lang="et-EE" sz="1200" i="1" dirty="0" err="1"/>
              <a:t>Kenneth</a:t>
            </a:r>
            <a:r>
              <a:rPr lang="et-EE" sz="1200" i="1" dirty="0"/>
              <a:t> </a:t>
            </a:r>
            <a:r>
              <a:rPr lang="et-EE" sz="1200" i="1" dirty="0" err="1"/>
              <a:t>Lysons</a:t>
            </a:r>
            <a:r>
              <a:rPr lang="et-EE" sz="1200" i="1" dirty="0"/>
              <a:t> </a:t>
            </a:r>
            <a:r>
              <a:rPr lang="en-US" sz="1200" i="1" dirty="0"/>
              <a:t>and </a:t>
            </a:r>
            <a:r>
              <a:rPr lang="et-EE" sz="1200" i="1" dirty="0"/>
              <a:t>Brian </a:t>
            </a:r>
            <a:r>
              <a:rPr lang="et-EE" sz="1200" i="1" dirty="0" err="1"/>
              <a:t>Farrington</a:t>
            </a:r>
            <a:endParaRPr lang="et-EE" sz="1200" i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785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"/>
          <p:cNvSpPr txBox="1"/>
          <p:nvPr/>
        </p:nvSpPr>
        <p:spPr>
          <a:xfrm>
            <a:off x="1287463" y="682625"/>
            <a:ext cx="3435350" cy="46196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592" dirty="0">
                <a:solidFill>
                  <a:srgbClr val="00395B"/>
                </a:solidFill>
                <a:latin typeface="Tahoma"/>
                <a:cs typeface="Tahoma"/>
              </a:rPr>
              <a:t>Kui kaugel on hanke digitaliseerimine</a:t>
            </a:r>
            <a:r>
              <a:rPr lang="en-CA" sz="1592" dirty="0">
                <a:solidFill>
                  <a:srgbClr val="00395B"/>
                </a:solidFill>
                <a:latin typeface="Tahoma"/>
                <a:cs typeface="Tahoma"/>
              </a:rPr>
              <a:t>?</a:t>
            </a:r>
          </a:p>
          <a:p>
            <a:pPr defTabSz="622432" eaLnBrk="1" fontAlgn="auto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CA" sz="1592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2195513"/>
            <a:ext cx="2819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4138" y="2979738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1763" y="2190750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9213" y="4203700"/>
            <a:ext cx="182086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44813" y="3597275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t-EE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39762"/>
            <a:ext cx="8812668" cy="375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25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864</Words>
  <Application>Microsoft Office PowerPoint</Application>
  <PresentationFormat>On-screen Show (16:9)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Roboto</vt:lpstr>
      <vt:lpstr>Tahoma</vt:lpstr>
      <vt:lpstr>Office Theme</vt:lpstr>
      <vt:lpstr>Ostu- ja Hankejuhtimine  Purchasing and Procurement management?</vt:lpstr>
      <vt:lpstr>PowerPoint Presentation</vt:lpstr>
      <vt:lpstr>PowerPoint Presentation</vt:lpstr>
      <vt:lpstr>PowerPoint Presentation</vt:lpstr>
      <vt:lpstr>CIPS Chartered Institute of Procurement &amp; Supply </vt:lpstr>
      <vt:lpstr>Procurement definitions</vt:lpstr>
      <vt:lpstr>PowerPoint Presentation</vt:lpstr>
      <vt:lpstr>Purchasing</vt:lpstr>
      <vt:lpstr>PowerPoint Presentation</vt:lpstr>
      <vt:lpstr>PowerPoint Presentation</vt:lpstr>
      <vt:lpstr>Evolution of purchasing to procurement</vt:lpstr>
      <vt:lpstr>Procurement Life Cycle</vt:lpstr>
      <vt:lpstr>PowerPoint Presentation</vt:lpstr>
      <vt:lpstr>Top five procurement technology trends</vt:lpstr>
      <vt:lpstr>PowerPoint Presentation</vt:lpstr>
      <vt:lpstr>PowerPoint Presentation</vt:lpstr>
    </vt:vector>
  </TitlesOfParts>
  <Company>Investintech.com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A2E_Engine</dc:creator>
  <cp:lastModifiedBy>Wladimir Segercrantz</cp:lastModifiedBy>
  <cp:revision>62</cp:revision>
  <dcterms:created xsi:type="dcterms:W3CDTF">2020-01-27T09:14:10Z</dcterms:created>
  <dcterms:modified xsi:type="dcterms:W3CDTF">2021-06-28T13:48:02Z</dcterms:modified>
</cp:coreProperties>
</file>