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4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6858000" type="screen4x3"/>
  <p:notesSz cx="6858000" cy="9144000"/>
  <p:embeddedFontLst>
    <p:embeddedFont>
      <p:font typeface="Calibri" panose="020F0502020204030204" pitchFamily="34" charset="0"/>
      <p:regular r:id="rId41"/>
      <p:bold r:id="rId42"/>
      <p:italic r:id="rId43"/>
      <p:boldItalic r:id="rId44"/>
    </p:embeddedFont>
    <p:embeddedFont>
      <p:font typeface="Gudea" panose="020B0604020202020204" charset="0"/>
      <p:regular r:id="rId45"/>
      <p:bold r:id="rId46"/>
      <p:italic r:id="rId47"/>
    </p:embeddedFont>
    <p:embeddedFont>
      <p:font typeface="Helvetica Neue" panose="020B060402020202020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iPEOmA/7S7DiQ1OMxgCxWLshp7Q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6D1DF96-0D87-44E1-A975-EAF8485D2CDF}">
  <a:tblStyle styleId="{46D1DF96-0D87-44E1-A975-EAF8485D2CDF}"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1" d="100"/>
          <a:sy n="51" d="100"/>
        </p:scale>
        <p:origin x="1387"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4.fntdata"/><Relationship Id="rId52"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11.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6.fntdata"/><Relationship Id="rId20" Type="http://schemas.openxmlformats.org/officeDocument/2006/relationships/slide" Target="slides/slide18.xml"/><Relationship Id="rId41" Type="http://schemas.openxmlformats.org/officeDocument/2006/relationships/font" Target="fonts/font1.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8" name="Google Shape;288;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1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9" name="Google Shape;319;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0" name="Google Shape;340;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4" name="Google Shape;424;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9" name="Google Shape;459;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9" name="Google Shape;479;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9" name="Google Shape;499;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1" name="Google Shape;511;p3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2" name="Google Shape;522;p3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5" name="Google Shape;535;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9" name="Google Shape;559;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9" name="Google Shape;569;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1" name="Google Shape;581;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9"/>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9"/>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5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5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5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0"/>
        <p:cNvGrpSpPr/>
        <p:nvPr/>
      </p:nvGrpSpPr>
      <p:grpSpPr>
        <a:xfrm>
          <a:off x="0" y="0"/>
          <a:ext cx="0" cy="0"/>
          <a:chOff x="0" y="0"/>
          <a:chExt cx="0" cy="0"/>
        </a:xfrm>
      </p:grpSpPr>
      <p:sp>
        <p:nvSpPr>
          <p:cNvPr id="91" name="Google Shape;91;p4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4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a:lvl1pPr>
            <a:lvl2pPr marL="914400" lvl="1" indent="-342900" algn="l">
              <a:spcBef>
                <a:spcPts val="360"/>
              </a:spcBef>
              <a:spcAft>
                <a:spcPts val="0"/>
              </a:spcAft>
              <a:buClr>
                <a:schemeClr val="lt1"/>
              </a:buClr>
              <a:buSzPts val="1800"/>
              <a:buChar char="–"/>
              <a:defRPr/>
            </a:lvl2pPr>
            <a:lvl3pPr marL="1371600" lvl="2" indent="-342900" algn="l">
              <a:spcBef>
                <a:spcPts val="360"/>
              </a:spcBef>
              <a:spcAft>
                <a:spcPts val="0"/>
              </a:spcAft>
              <a:buClr>
                <a:schemeClr val="lt1"/>
              </a:buClr>
              <a:buSzPts val="1800"/>
              <a:buChar char="•"/>
              <a:defRPr/>
            </a:lvl3pPr>
            <a:lvl4pPr marL="1828800" lvl="3" indent="-342900" algn="l">
              <a:spcBef>
                <a:spcPts val="360"/>
              </a:spcBef>
              <a:spcAft>
                <a:spcPts val="0"/>
              </a:spcAft>
              <a:buClr>
                <a:schemeClr val="lt1"/>
              </a:buClr>
              <a:buSzPts val="1800"/>
              <a:buChar char="–"/>
              <a:defRPr/>
            </a:lvl4pPr>
            <a:lvl5pPr marL="2286000" lvl="4" indent="-342900" algn="l">
              <a:spcBef>
                <a:spcPts val="360"/>
              </a:spcBef>
              <a:spcAft>
                <a:spcPts val="0"/>
              </a:spcAft>
              <a:buClr>
                <a:schemeClr val="lt1"/>
              </a:buClr>
              <a:buSzPts val="1800"/>
              <a:buChar char="»"/>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sp>
        <p:nvSpPr>
          <p:cNvPr id="93" name="Google Shape;93;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4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4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4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4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4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4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4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4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4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4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4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4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4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4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lt1"/>
              </a:buClr>
              <a:buSzPts val="3200"/>
              <a:buFont typeface="Arial"/>
              <a:buChar char="•"/>
              <a:defRPr sz="3200" b="0" i="0" u="none" strike="noStrike" cap="none">
                <a:solidFill>
                  <a:schemeClr val="lt1"/>
                </a:solidFill>
                <a:latin typeface="Calibri"/>
                <a:ea typeface="Calibri"/>
                <a:cs typeface="Calibri"/>
                <a:sym typeface="Calibri"/>
              </a:defRPr>
            </a:lvl1pPr>
            <a:lvl2pPr marL="914400" marR="0" lvl="1" indent="-406400" algn="l" rtl="0">
              <a:spcBef>
                <a:spcPts val="56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2pPr>
            <a:lvl3pPr marL="1371600" marR="0" lvl="2" indent="-381000" algn="l" rtl="0">
              <a:spcBef>
                <a:spcPts val="48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4pPr>
            <a:lvl5pPr marL="2286000" marR="0" lvl="4"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5pPr>
            <a:lvl6pPr marL="2743200" marR="0" lvl="5"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6pPr>
            <a:lvl7pPr marL="3200400" marR="0" lvl="6"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7pPr>
            <a:lvl8pPr marL="3657600" marR="0" lvl="7"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8pPr>
            <a:lvl9pPr marL="4114800" marR="0" lvl="8"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9pPr>
          </a:lstStyle>
          <a:p>
            <a:endParaRPr/>
          </a:p>
        </p:txBody>
      </p:sp>
      <p:sp>
        <p:nvSpPr>
          <p:cNvPr id="87" name="Google Shape;87;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88" name="Google Shape;88;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89" name="Google Shape;89;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Calibri"/>
                <a:ea typeface="Calibri"/>
                <a:cs typeface="Calibri"/>
                <a:sym typeface="Calibri"/>
              </a:defRPr>
            </a:lvl1pPr>
            <a:lvl2pPr marL="0" marR="0" lvl="1" indent="0" algn="r" rtl="0">
              <a:spcBef>
                <a:spcPts val="0"/>
              </a:spcBef>
              <a:buNone/>
              <a:defRPr sz="1200" b="0" i="0" u="none" strike="noStrike" cap="none">
                <a:solidFill>
                  <a:schemeClr val="lt1"/>
                </a:solidFill>
                <a:latin typeface="Calibri"/>
                <a:ea typeface="Calibri"/>
                <a:cs typeface="Calibri"/>
                <a:sym typeface="Calibri"/>
              </a:defRPr>
            </a:lvl2pPr>
            <a:lvl3pPr marL="0" marR="0" lvl="2" indent="0" algn="r" rtl="0">
              <a:spcBef>
                <a:spcPts val="0"/>
              </a:spcBef>
              <a:buNone/>
              <a:defRPr sz="1200" b="0" i="0" u="none" strike="noStrike" cap="none">
                <a:solidFill>
                  <a:schemeClr val="lt1"/>
                </a:solidFill>
                <a:latin typeface="Calibri"/>
                <a:ea typeface="Calibri"/>
                <a:cs typeface="Calibri"/>
                <a:sym typeface="Calibri"/>
              </a:defRPr>
            </a:lvl3pPr>
            <a:lvl4pPr marL="0" marR="0" lvl="3" indent="0" algn="r" rtl="0">
              <a:spcBef>
                <a:spcPts val="0"/>
              </a:spcBef>
              <a:buNone/>
              <a:defRPr sz="1200" b="0" i="0" u="none" strike="noStrike" cap="none">
                <a:solidFill>
                  <a:schemeClr val="lt1"/>
                </a:solidFill>
                <a:latin typeface="Calibri"/>
                <a:ea typeface="Calibri"/>
                <a:cs typeface="Calibri"/>
                <a:sym typeface="Calibri"/>
              </a:defRPr>
            </a:lvl4pPr>
            <a:lvl5pPr marL="0" marR="0" lvl="4" indent="0" algn="r" rtl="0">
              <a:spcBef>
                <a:spcPts val="0"/>
              </a:spcBef>
              <a:buNone/>
              <a:defRPr sz="1200" b="0" i="0" u="none" strike="noStrike" cap="none">
                <a:solidFill>
                  <a:schemeClr val="lt1"/>
                </a:solidFill>
                <a:latin typeface="Calibri"/>
                <a:ea typeface="Calibri"/>
                <a:cs typeface="Calibri"/>
                <a:sym typeface="Calibri"/>
              </a:defRPr>
            </a:lvl5pPr>
            <a:lvl6pPr marL="0" marR="0" lvl="5" indent="0" algn="r" rtl="0">
              <a:spcBef>
                <a:spcPts val="0"/>
              </a:spcBef>
              <a:buNone/>
              <a:defRPr sz="1200" b="0" i="0" u="none" strike="noStrike" cap="none">
                <a:solidFill>
                  <a:schemeClr val="lt1"/>
                </a:solidFill>
                <a:latin typeface="Calibri"/>
                <a:ea typeface="Calibri"/>
                <a:cs typeface="Calibri"/>
                <a:sym typeface="Calibri"/>
              </a:defRPr>
            </a:lvl6pPr>
            <a:lvl7pPr marL="0" marR="0" lvl="6" indent="0" algn="r" rtl="0">
              <a:spcBef>
                <a:spcPts val="0"/>
              </a:spcBef>
              <a:buNone/>
              <a:defRPr sz="1200" b="0" i="0" u="none" strike="noStrike" cap="none">
                <a:solidFill>
                  <a:schemeClr val="lt1"/>
                </a:solidFill>
                <a:latin typeface="Calibri"/>
                <a:ea typeface="Calibri"/>
                <a:cs typeface="Calibri"/>
                <a:sym typeface="Calibri"/>
              </a:defRPr>
            </a:lvl7pPr>
            <a:lvl8pPr marL="0" marR="0" lvl="7" indent="0" algn="r" rtl="0">
              <a:spcBef>
                <a:spcPts val="0"/>
              </a:spcBef>
              <a:buNone/>
              <a:defRPr sz="1200" b="0" i="0" u="none" strike="noStrike" cap="none">
                <a:solidFill>
                  <a:schemeClr val="lt1"/>
                </a:solidFill>
                <a:latin typeface="Calibri"/>
                <a:ea typeface="Calibri"/>
                <a:cs typeface="Calibri"/>
                <a:sym typeface="Calibri"/>
              </a:defRPr>
            </a:lvl8pPr>
            <a:lvl9pPr marL="0" marR="0" lvl="8" indent="0" algn="r" rtl="0">
              <a:spcBef>
                <a:spcPts val="0"/>
              </a:spcBef>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7.jpg"/><Relationship Id="rId5" Type="http://schemas.openxmlformats.org/officeDocument/2006/relationships/image" Target="../media/image9.jp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8.jpg"/><Relationship Id="rId5" Type="http://schemas.openxmlformats.org/officeDocument/2006/relationships/image" Target="../media/image9.jp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4.jp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27.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8.png"/><Relationship Id="rId5" Type="http://schemas.openxmlformats.org/officeDocument/2006/relationships/image" Target="../media/image32.png"/><Relationship Id="rId10" Type="http://schemas.openxmlformats.org/officeDocument/2006/relationships/image" Target="../media/image2.png"/><Relationship Id="rId4" Type="http://schemas.openxmlformats.org/officeDocument/2006/relationships/image" Target="../media/image31.png"/><Relationship Id="rId9" Type="http://schemas.openxmlformats.org/officeDocument/2006/relationships/image" Target="../media/image9.jpg"/></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37.png"/><Relationship Id="rId4" Type="http://schemas.openxmlformats.org/officeDocument/2006/relationships/image" Target="../media/image9.jpg"/></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9.jpg"/></Relationships>
</file>

<file path=ppt/slides/_rels/slide2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9.jp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9.jp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9.jp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9.jp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9.jp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48.jp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6.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
        <p:cNvGrpSpPr/>
        <p:nvPr/>
      </p:nvGrpSpPr>
      <p:grpSpPr>
        <a:xfrm>
          <a:off x="0" y="0"/>
          <a:ext cx="0" cy="0"/>
          <a:chOff x="0" y="0"/>
          <a:chExt cx="0" cy="0"/>
        </a:xfrm>
      </p:grpSpPr>
      <p:sp>
        <p:nvSpPr>
          <p:cNvPr id="100" name="Google Shape;100;p1"/>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1"/>
          <p:cNvSpPr/>
          <p:nvPr/>
        </p:nvSpPr>
        <p:spPr>
          <a:xfrm rot="5400000" flipH="1">
            <a:off x="-1922632" y="1922631"/>
            <a:ext cx="6875818" cy="3030558"/>
          </a:xfrm>
          <a:prstGeom prst="rect">
            <a:avLst/>
          </a:prstGeom>
          <a:gradFill>
            <a:gsLst>
              <a:gs pos="0">
                <a:srgbClr val="000000"/>
              </a:gs>
              <a:gs pos="11000">
                <a:srgbClr val="000000"/>
              </a:gs>
              <a:gs pos="100000">
                <a:srgbClr val="366092"/>
              </a:gs>
            </a:gsLst>
            <a:lin ang="18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2" name="Google Shape;102;p1"/>
          <p:cNvSpPr/>
          <p:nvPr/>
        </p:nvSpPr>
        <p:spPr>
          <a:xfrm flipH="1">
            <a:off x="342900" y="8482"/>
            <a:ext cx="2676207" cy="6858000"/>
          </a:xfrm>
          <a:prstGeom prst="rect">
            <a:avLst/>
          </a:prstGeom>
          <a:gradFill>
            <a:gsLst>
              <a:gs pos="0">
                <a:srgbClr val="4F81BD">
                  <a:alpha val="31764"/>
                </a:srgbClr>
              </a:gs>
              <a:gs pos="70000">
                <a:srgbClr val="000000">
                  <a:alpha val="0"/>
                </a:srgbClr>
              </a:gs>
              <a:gs pos="100000">
                <a:srgbClr val="000000">
                  <a:alpha val="0"/>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p1"/>
          <p:cNvSpPr/>
          <p:nvPr/>
        </p:nvSpPr>
        <p:spPr>
          <a:xfrm rot="6097846">
            <a:off x="-1161554" y="1712395"/>
            <a:ext cx="4808302" cy="3066500"/>
          </a:xfrm>
          <a:custGeom>
            <a:avLst/>
            <a:gdLst/>
            <a:ahLst/>
            <a:cxnLst/>
            <a:rect l="l" t="t" r="r" b="b"/>
            <a:pathLst>
              <a:path w="4808302" h="4088666" extrusionOk="0">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0">
                <a:srgbClr val="93B3D7">
                  <a:alpha val="0"/>
                </a:srgbClr>
              </a:gs>
              <a:gs pos="39000">
                <a:srgbClr val="93B3D7">
                  <a:alpha val="0"/>
                </a:srgbClr>
              </a:gs>
              <a:gs pos="100000">
                <a:srgbClr val="366092">
                  <a:alpha val="25882"/>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4" name="Google Shape;104;p1"/>
          <p:cNvSpPr/>
          <p:nvPr/>
        </p:nvSpPr>
        <p:spPr>
          <a:xfrm rot="-5400000">
            <a:off x="-664123" y="3164497"/>
            <a:ext cx="4355594" cy="3030557"/>
          </a:xfrm>
          <a:prstGeom prst="rect">
            <a:avLst/>
          </a:prstGeom>
          <a:gradFill>
            <a:gsLst>
              <a:gs pos="0">
                <a:srgbClr val="4F81BD">
                  <a:alpha val="23921"/>
                </a:srgbClr>
              </a:gs>
              <a:gs pos="100000">
                <a:srgbClr val="244061">
                  <a:alpha val="0"/>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1"/>
          <p:cNvSpPr txBox="1">
            <a:spLocks noGrp="1"/>
          </p:cNvSpPr>
          <p:nvPr>
            <p:ph type="ctrTitle"/>
          </p:nvPr>
        </p:nvSpPr>
        <p:spPr>
          <a:xfrm>
            <a:off x="496635" y="2862471"/>
            <a:ext cx="2281352" cy="290780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3200"/>
              <a:buFont typeface="Calibri"/>
              <a:buNone/>
            </a:pPr>
            <a:r>
              <a:rPr lang="en-US" sz="2200" dirty="0">
                <a:solidFill>
                  <a:srgbClr val="FFFFFF"/>
                </a:solidFill>
              </a:rPr>
              <a:t>Result:</a:t>
            </a:r>
            <a:br>
              <a:rPr lang="en-US" sz="2200" dirty="0">
                <a:solidFill>
                  <a:srgbClr val="FFFFFF"/>
                </a:solidFill>
              </a:rPr>
            </a:br>
            <a:r>
              <a:rPr lang="en-US" sz="2200" dirty="0">
                <a:solidFill>
                  <a:srgbClr val="FFFFFF"/>
                </a:solidFill>
              </a:rPr>
              <a:t>Use of Simulation tools</a:t>
            </a:r>
            <a:br>
              <a:rPr lang="en-US" sz="2200" dirty="0">
                <a:solidFill>
                  <a:srgbClr val="FFFFFF"/>
                </a:solidFill>
              </a:rPr>
            </a:br>
            <a:endParaRPr sz="2200" dirty="0">
              <a:solidFill>
                <a:srgbClr val="FFFFFF"/>
              </a:solidFill>
            </a:endParaRPr>
          </a:p>
        </p:txBody>
      </p:sp>
      <p:sp>
        <p:nvSpPr>
          <p:cNvPr id="106" name="Google Shape;106;p1"/>
          <p:cNvSpPr txBox="1">
            <a:spLocks noGrp="1"/>
          </p:cNvSpPr>
          <p:nvPr>
            <p:ph type="subTitle" idx="1"/>
          </p:nvPr>
        </p:nvSpPr>
        <p:spPr>
          <a:xfrm>
            <a:off x="4139952" y="4448344"/>
            <a:ext cx="4265181" cy="1045873"/>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chemeClr val="dk1"/>
              </a:buClr>
              <a:buSzPts val="1700"/>
              <a:buNone/>
            </a:pPr>
            <a:r>
              <a:rPr lang="en-US" sz="1700">
                <a:solidFill>
                  <a:schemeClr val="dk1"/>
                </a:solidFill>
              </a:rPr>
              <a:t>Oliver Kallas</a:t>
            </a:r>
            <a:endParaRPr/>
          </a:p>
          <a:p>
            <a:pPr marL="0" lvl="0" indent="0" algn="r" rtl="0">
              <a:spcBef>
                <a:spcPts val="340"/>
              </a:spcBef>
              <a:spcAft>
                <a:spcPts val="0"/>
              </a:spcAft>
              <a:buClr>
                <a:schemeClr val="dk1"/>
              </a:buClr>
              <a:buSzPts val="1700"/>
              <a:buNone/>
            </a:pPr>
            <a:r>
              <a:rPr lang="en-US" sz="1700">
                <a:solidFill>
                  <a:schemeClr val="dk1"/>
                </a:solidFill>
              </a:rPr>
              <a:t>Tallinn University of Applied Sciences</a:t>
            </a:r>
            <a:endParaRPr sz="1700">
              <a:solidFill>
                <a:schemeClr val="dk1"/>
              </a:solidFill>
            </a:endParaRPr>
          </a:p>
          <a:p>
            <a:pPr marL="0" lvl="0" indent="0" algn="r" rtl="0">
              <a:spcBef>
                <a:spcPts val="340"/>
              </a:spcBef>
              <a:spcAft>
                <a:spcPts val="0"/>
              </a:spcAft>
              <a:buClr>
                <a:schemeClr val="dk1"/>
              </a:buClr>
              <a:buSzPts val="1700"/>
              <a:buNone/>
            </a:pPr>
            <a:r>
              <a:rPr lang="en-US" sz="1700">
                <a:solidFill>
                  <a:schemeClr val="dk1"/>
                </a:solidFill>
              </a:rPr>
              <a:t>08.05.2021 </a:t>
            </a:r>
            <a:endParaRPr/>
          </a:p>
        </p:txBody>
      </p:sp>
      <p:pic>
        <p:nvPicPr>
          <p:cNvPr id="107" name="Google Shape;107;p1"/>
          <p:cNvPicPr preferRelativeResize="0"/>
          <p:nvPr/>
        </p:nvPicPr>
        <p:blipFill rotWithShape="1">
          <a:blip r:embed="rId3">
            <a:alphaModFix/>
          </a:blip>
          <a:srcRect/>
          <a:stretch/>
        </p:blipFill>
        <p:spPr>
          <a:xfrm>
            <a:off x="3830268" y="672783"/>
            <a:ext cx="1483463" cy="1317049"/>
          </a:xfrm>
          <a:prstGeom prst="rect">
            <a:avLst/>
          </a:prstGeom>
          <a:noFill/>
          <a:ln>
            <a:noFill/>
          </a:ln>
        </p:spPr>
      </p:pic>
      <p:pic>
        <p:nvPicPr>
          <p:cNvPr id="108" name="Google Shape;108;p1"/>
          <p:cNvPicPr preferRelativeResize="0"/>
          <p:nvPr/>
        </p:nvPicPr>
        <p:blipFill rotWithShape="1">
          <a:blip r:embed="rId4">
            <a:alphaModFix/>
          </a:blip>
          <a:srcRect/>
          <a:stretch/>
        </p:blipFill>
        <p:spPr>
          <a:xfrm>
            <a:off x="6082715" y="920682"/>
            <a:ext cx="2564650" cy="1069150"/>
          </a:xfrm>
          <a:prstGeom prst="rect">
            <a:avLst/>
          </a:prstGeom>
          <a:noFill/>
          <a:ln>
            <a:noFill/>
          </a:ln>
        </p:spPr>
      </p:pic>
      <p:pic>
        <p:nvPicPr>
          <p:cNvPr id="109" name="Google Shape;109;p1" descr="Sümboolika ja ajalugu - Tallinna Tehnikakõrgkool"/>
          <p:cNvPicPr preferRelativeResize="0"/>
          <p:nvPr/>
        </p:nvPicPr>
        <p:blipFill rotWithShape="1">
          <a:blip r:embed="rId5">
            <a:alphaModFix/>
          </a:blip>
          <a:srcRect/>
          <a:stretch/>
        </p:blipFill>
        <p:spPr>
          <a:xfrm>
            <a:off x="4846863" y="5713964"/>
            <a:ext cx="2553837" cy="721459"/>
          </a:xfrm>
          <a:prstGeom prst="rect">
            <a:avLst/>
          </a:prstGeom>
          <a:noFill/>
          <a:ln>
            <a:noFill/>
          </a:ln>
        </p:spPr>
      </p:pic>
      <p:sp>
        <p:nvSpPr>
          <p:cNvPr id="110" name="Google Shape;110;p1"/>
          <p:cNvSpPr/>
          <p:nvPr/>
        </p:nvSpPr>
        <p:spPr>
          <a:xfrm>
            <a:off x="3229052" y="2866798"/>
            <a:ext cx="5735436" cy="13849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0" i="0" u="none" strike="noStrike" cap="none">
                <a:solidFill>
                  <a:schemeClr val="dk1"/>
                </a:solidFill>
                <a:latin typeface="Calibri"/>
                <a:ea typeface="Calibri"/>
                <a:cs typeface="Calibri"/>
                <a:sym typeface="Calibri"/>
              </a:rPr>
              <a:t>DIGILOG Digitally supported and virtual study practices for modern logistic systems</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0"/>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Vizualisation of Supply Chain Management</a:t>
            </a:r>
            <a:endParaRPr/>
          </a:p>
        </p:txBody>
      </p:sp>
      <p:pic>
        <p:nvPicPr>
          <p:cNvPr id="224" name="Google Shape;224;p10"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25" name="Google Shape;225;p10"/>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226" name="Google Shape;226;p10"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227" name="Google Shape;227;p10" descr="3 Supply Chain Trends for Supply Chain Executives to Watch"/>
          <p:cNvPicPr preferRelativeResize="0"/>
          <p:nvPr/>
        </p:nvPicPr>
        <p:blipFill rotWithShape="1">
          <a:blip r:embed="rId6">
            <a:alphaModFix/>
          </a:blip>
          <a:srcRect/>
          <a:stretch/>
        </p:blipFill>
        <p:spPr>
          <a:xfrm>
            <a:off x="228600" y="846138"/>
            <a:ext cx="8686800" cy="488330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1"/>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Vizualisation of Supply Chain Management</a:t>
            </a:r>
            <a:endParaRPr/>
          </a:p>
        </p:txBody>
      </p:sp>
      <p:pic>
        <p:nvPicPr>
          <p:cNvPr id="233" name="Google Shape;233;p11"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34" name="Google Shape;234;p11"/>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235" name="Google Shape;235;p11"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236" name="Google Shape;236;p11" descr="Supply Chain Management System using Hyperledger Composer - Coletiv Blog"/>
          <p:cNvPicPr preferRelativeResize="0"/>
          <p:nvPr/>
        </p:nvPicPr>
        <p:blipFill rotWithShape="1">
          <a:blip r:embed="rId6">
            <a:alphaModFix/>
          </a:blip>
          <a:srcRect/>
          <a:stretch/>
        </p:blipFill>
        <p:spPr>
          <a:xfrm>
            <a:off x="0" y="1222375"/>
            <a:ext cx="9144000" cy="441166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Study program</a:t>
            </a:r>
            <a:endParaRPr/>
          </a:p>
        </p:txBody>
      </p:sp>
      <p:graphicFrame>
        <p:nvGraphicFramePr>
          <p:cNvPr id="242" name="Google Shape;242;p12"/>
          <p:cNvGraphicFramePr/>
          <p:nvPr/>
        </p:nvGraphicFramePr>
        <p:xfrm>
          <a:off x="1619672" y="2348880"/>
          <a:ext cx="3000000" cy="3000000"/>
        </p:xfrm>
        <a:graphic>
          <a:graphicData uri="http://schemas.openxmlformats.org/drawingml/2006/table">
            <a:tbl>
              <a:tblPr>
                <a:noFill/>
                <a:tableStyleId>{46D1DF96-0D87-44E1-A975-EAF8485D2CDF}</a:tableStyleId>
              </a:tblPr>
              <a:tblGrid>
                <a:gridCol w="2499675">
                  <a:extLst>
                    <a:ext uri="{9D8B030D-6E8A-4147-A177-3AD203B41FA5}">
                      <a16:colId xmlns:a16="http://schemas.microsoft.com/office/drawing/2014/main" val="20000"/>
                    </a:ext>
                  </a:extLst>
                </a:gridCol>
                <a:gridCol w="3917025">
                  <a:extLst>
                    <a:ext uri="{9D8B030D-6E8A-4147-A177-3AD203B41FA5}">
                      <a16:colId xmlns:a16="http://schemas.microsoft.com/office/drawing/2014/main" val="20001"/>
                    </a:ext>
                  </a:extLst>
                </a:gridCol>
              </a:tblGrid>
              <a:tr h="525850">
                <a:tc>
                  <a:txBody>
                    <a:bodyPr/>
                    <a:lstStyle/>
                    <a:p>
                      <a:pPr marL="0" marR="0" lvl="0" indent="0" algn="l" rtl="0">
                        <a:spcBef>
                          <a:spcPts val="0"/>
                        </a:spcBef>
                        <a:spcAft>
                          <a:spcPts val="0"/>
                        </a:spcAft>
                        <a:buNone/>
                      </a:pPr>
                      <a:r>
                        <a:rPr lang="en-US" sz="1800" b="1" u="none" strike="noStrike" cap="none"/>
                        <a:t>The name of the subject:</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Logistic Simulations</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0"/>
                  </a:ext>
                </a:extLst>
              </a:tr>
              <a:tr h="482275">
                <a:tc>
                  <a:txBody>
                    <a:bodyPr/>
                    <a:lstStyle/>
                    <a:p>
                      <a:pPr marL="0" marR="0" lvl="0" indent="0" algn="l" rtl="0">
                        <a:spcBef>
                          <a:spcPts val="0"/>
                        </a:spcBef>
                        <a:spcAft>
                          <a:spcPts val="0"/>
                        </a:spcAft>
                        <a:buNone/>
                      </a:pPr>
                      <a:r>
                        <a:rPr lang="en-US" sz="1800" b="1" u="none" strike="noStrike" cap="none"/>
                        <a:t>Lecturer </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Position, degree, master</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1"/>
                  </a:ext>
                </a:extLst>
              </a:tr>
              <a:tr h="525850">
                <a:tc>
                  <a:txBody>
                    <a:bodyPr/>
                    <a:lstStyle/>
                    <a:p>
                      <a:pPr marL="0" marR="0" lvl="0" indent="0" algn="l" rtl="0">
                        <a:lnSpc>
                          <a:spcPct val="100000"/>
                        </a:lnSpc>
                        <a:spcBef>
                          <a:spcPts val="0"/>
                        </a:spcBef>
                        <a:spcAft>
                          <a:spcPts val="0"/>
                        </a:spcAft>
                        <a:buClr>
                          <a:schemeClr val="dk1"/>
                        </a:buClr>
                        <a:buSzPts val="1800"/>
                        <a:buFont typeface="Calibri"/>
                        <a:buNone/>
                      </a:pPr>
                      <a:r>
                        <a:rPr lang="en-US" sz="1800" b="1" u="none" strike="noStrike" cap="none"/>
                        <a:t>Credit Points:</a:t>
                      </a:r>
                      <a:endParaRPr sz="1800" b="1" u="none" strike="noStrike" cap="none">
                        <a:latin typeface="Times New Roman"/>
                        <a:ea typeface="Times New Roman"/>
                        <a:cs typeface="Times New Roman"/>
                        <a:sym typeface="Times New Roman"/>
                      </a:endParaRPr>
                    </a:p>
                    <a:p>
                      <a:pPr marL="0" marR="0" lvl="0" indent="0" algn="l" rtl="0">
                        <a:spcBef>
                          <a:spcPts val="0"/>
                        </a:spcBef>
                        <a:spcAft>
                          <a:spcPts val="0"/>
                        </a:spcAft>
                        <a:buNone/>
                      </a:pPr>
                      <a:r>
                        <a:rPr lang="en-US" sz="1800" b="1" u="none" strike="noStrike" cap="none"/>
                        <a:t> </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3 ETCS</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2"/>
                  </a:ext>
                </a:extLst>
              </a:tr>
              <a:tr h="525850">
                <a:tc>
                  <a:txBody>
                    <a:bodyPr/>
                    <a:lstStyle/>
                    <a:p>
                      <a:pPr marL="0" marR="0" lvl="0" indent="0" algn="l" rtl="0">
                        <a:spcBef>
                          <a:spcPts val="0"/>
                        </a:spcBef>
                        <a:spcAft>
                          <a:spcPts val="0"/>
                        </a:spcAft>
                        <a:buNone/>
                      </a:pPr>
                      <a:r>
                        <a:rPr lang="en-US" sz="1800" b="1" u="none" strike="noStrike" cap="none"/>
                        <a:t>Evaluation method:</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Graded evaluation</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3"/>
                  </a:ext>
                </a:extLst>
              </a:tr>
              <a:tr h="525850">
                <a:tc>
                  <a:txBody>
                    <a:bodyPr/>
                    <a:lstStyle/>
                    <a:p>
                      <a:pPr marL="0" marR="0" lvl="0" indent="0" algn="l" rtl="0">
                        <a:spcBef>
                          <a:spcPts val="0"/>
                        </a:spcBef>
                        <a:spcAft>
                          <a:spcPts val="0"/>
                        </a:spcAft>
                        <a:buNone/>
                      </a:pPr>
                      <a:r>
                        <a:rPr lang="en-US" sz="1800" b="1" u="none" strike="noStrike" cap="none"/>
                        <a:t>Used simulations:</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latin typeface="Calibri"/>
                          <a:ea typeface="Calibri"/>
                          <a:cs typeface="Calibri"/>
                          <a:sym typeface="Calibri"/>
                        </a:rPr>
                        <a:t>PTV Smart Tour, Chainsim (TTK LogLab)</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4"/>
                  </a:ext>
                </a:extLst>
              </a:tr>
            </a:tbl>
          </a:graphicData>
        </a:graphic>
      </p:graphicFrame>
      <p:pic>
        <p:nvPicPr>
          <p:cNvPr id="243" name="Google Shape;243;p12" descr="Graphical user interface, text, application&#10;&#10;Description automatically generated"/>
          <p:cNvPicPr preferRelativeResize="0"/>
          <p:nvPr/>
        </p:nvPicPr>
        <p:blipFill rotWithShape="1">
          <a:blip r:embed="rId3">
            <a:alphaModFix/>
          </a:blip>
          <a:srcRect/>
          <a:stretch/>
        </p:blipFill>
        <p:spPr>
          <a:xfrm>
            <a:off x="467385" y="5725658"/>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44" name="Google Shape;244;p12"/>
          <p:cNvPicPr preferRelativeResize="0"/>
          <p:nvPr/>
        </p:nvPicPr>
        <p:blipFill rotWithShape="1">
          <a:blip r:embed="rId4">
            <a:alphaModFix/>
          </a:blip>
          <a:srcRect/>
          <a:stretch/>
        </p:blipFill>
        <p:spPr>
          <a:xfrm>
            <a:off x="4033130" y="5661248"/>
            <a:ext cx="753312" cy="792088"/>
          </a:xfrm>
          <a:prstGeom prst="rect">
            <a:avLst/>
          </a:prstGeom>
          <a:noFill/>
          <a:ln>
            <a:noFill/>
          </a:ln>
          <a:effectLst>
            <a:outerShdw blurRad="406400" dist="317500" dir="5400000" sx="89000" sy="89000" rotWithShape="0">
              <a:srgbClr val="000000">
                <a:alpha val="14901"/>
              </a:srgbClr>
            </a:outerShdw>
          </a:effectLst>
        </p:spPr>
      </p:pic>
      <p:pic>
        <p:nvPicPr>
          <p:cNvPr id="245" name="Google Shape;245;p12" descr="Sümboolika ja ajalugu - Tallinna Tehnikakõrgkool"/>
          <p:cNvPicPr preferRelativeResize="0"/>
          <p:nvPr/>
        </p:nvPicPr>
        <p:blipFill rotWithShape="1">
          <a:blip r:embed="rId5">
            <a:alphaModFix/>
          </a:blip>
          <a:srcRect/>
          <a:stretch/>
        </p:blipFill>
        <p:spPr>
          <a:xfrm>
            <a:off x="6382385" y="5815462"/>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50"/>
        <p:cNvGrpSpPr/>
        <p:nvPr/>
      </p:nvGrpSpPr>
      <p:grpSpPr>
        <a:xfrm>
          <a:off x="0" y="0"/>
          <a:ext cx="0" cy="0"/>
          <a:chOff x="0" y="0"/>
          <a:chExt cx="0" cy="0"/>
        </a:xfrm>
      </p:grpSpPr>
      <p:sp>
        <p:nvSpPr>
          <p:cNvPr id="251" name="Google Shape;251;p13"/>
          <p:cNvSpPr/>
          <p:nvPr/>
        </p:nvSpPr>
        <p:spPr>
          <a:xfrm>
            <a:off x="1143"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2" name="Google Shape;252;p13"/>
          <p:cNvSpPr/>
          <p:nvPr/>
        </p:nvSpPr>
        <p:spPr>
          <a:xfrm>
            <a:off x="0" y="0"/>
            <a:ext cx="5900385" cy="6858000"/>
          </a:xfrm>
          <a:prstGeom prst="rect">
            <a:avLst/>
          </a:prstGeom>
          <a:solidFill>
            <a:schemeClr val="dk1">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3" name="Google Shape;253;p13"/>
          <p:cNvSpPr/>
          <p:nvPr/>
        </p:nvSpPr>
        <p:spPr>
          <a:xfrm>
            <a:off x="0" y="0"/>
            <a:ext cx="4342653" cy="6858000"/>
          </a:xfrm>
          <a:custGeom>
            <a:avLst/>
            <a:gdLst/>
            <a:ahLst/>
            <a:cxnLst/>
            <a:rect l="l" t="t" r="r" b="b"/>
            <a:pathLst>
              <a:path w="5790203" h="6858000" extrusionOk="0">
                <a:moveTo>
                  <a:pt x="0" y="0"/>
                </a:moveTo>
                <a:lnTo>
                  <a:pt x="2614049" y="0"/>
                </a:lnTo>
                <a:lnTo>
                  <a:pt x="5790203" y="6858000"/>
                </a:lnTo>
                <a:lnTo>
                  <a:pt x="0" y="6858000"/>
                </a:ln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4" name="Google Shape;254;p13"/>
          <p:cNvSpPr txBox="1">
            <a:spLocks noGrp="1"/>
          </p:cNvSpPr>
          <p:nvPr>
            <p:ph type="title"/>
          </p:nvPr>
        </p:nvSpPr>
        <p:spPr>
          <a:xfrm>
            <a:off x="683568" y="116632"/>
            <a:ext cx="4687960" cy="81947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500"/>
              <a:buFont typeface="Calibri"/>
              <a:buNone/>
            </a:pPr>
            <a:r>
              <a:rPr lang="en-US" sz="3500"/>
              <a:t>Learning outcomes</a:t>
            </a:r>
            <a:endParaRPr sz="3500"/>
          </a:p>
        </p:txBody>
      </p:sp>
      <p:sp>
        <p:nvSpPr>
          <p:cNvPr id="255" name="Google Shape;255;p13"/>
          <p:cNvSpPr txBox="1">
            <a:spLocks noGrp="1"/>
          </p:cNvSpPr>
          <p:nvPr>
            <p:ph type="body" idx="1"/>
          </p:nvPr>
        </p:nvSpPr>
        <p:spPr>
          <a:xfrm>
            <a:off x="251521" y="886508"/>
            <a:ext cx="5648864" cy="5400599"/>
          </a:xfrm>
          <a:prstGeom prst="rect">
            <a:avLst/>
          </a:prstGeom>
          <a:noFill/>
          <a:ln>
            <a:noFill/>
          </a:ln>
        </p:spPr>
        <p:txBody>
          <a:bodyPr spcFirstLastPara="1" wrap="square" lIns="91425" tIns="45700" rIns="91425" bIns="45700" anchor="t" anchorCtr="0">
            <a:normAutofit fontScale="25000" lnSpcReduction="20000"/>
          </a:bodyPr>
          <a:lstStyle/>
          <a:p>
            <a:pPr marL="342900" lvl="0" indent="-342900" algn="l" rtl="0">
              <a:lnSpc>
                <a:spcPct val="90000"/>
              </a:lnSpc>
              <a:spcBef>
                <a:spcPts val="0"/>
              </a:spcBef>
              <a:spcAft>
                <a:spcPts val="0"/>
              </a:spcAft>
              <a:buClr>
                <a:schemeClr val="lt1"/>
              </a:buClr>
              <a:buSzPct val="100000"/>
              <a:buFont typeface="Arial"/>
              <a:buChar char="•"/>
            </a:pPr>
            <a:r>
              <a:rPr lang="en-US" sz="9600">
                <a:latin typeface="Calibri"/>
                <a:ea typeface="Calibri"/>
                <a:cs typeface="Calibri"/>
                <a:sym typeface="Calibri"/>
              </a:rPr>
              <a:t>Measuring cost and performance in Supply Chain.</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Understanding the basic frame and key issues of Supply Chain and Production Planning.</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Develop analytical methodologies for Supply Chain analysis.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Develop systematic thinking and making students understand that every decision affects the whole chain.</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Learn how to optimize the basic cost of procurement, inventory management and transport logistics.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Supplier selection, assessment, sourcing strategies, total cost optimization. Bill of materials.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Learn how to apply Lean manufacturing concepts.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Can contribute to a holistic approach.</a:t>
            </a:r>
            <a:endParaRPr sz="9600">
              <a:latin typeface="Calibri"/>
              <a:ea typeface="Calibri"/>
              <a:cs typeface="Calibri"/>
              <a:sym typeface="Calibri"/>
            </a:endParaRPr>
          </a:p>
          <a:p>
            <a:pPr marL="342900" lvl="0" indent="-322262" algn="l" rtl="0">
              <a:lnSpc>
                <a:spcPct val="90000"/>
              </a:lnSpc>
              <a:spcBef>
                <a:spcPts val="65"/>
              </a:spcBef>
              <a:spcAft>
                <a:spcPts val="0"/>
              </a:spcAft>
              <a:buClr>
                <a:schemeClr val="lt1"/>
              </a:buClr>
              <a:buSzPct val="100000"/>
              <a:buNone/>
            </a:pPr>
            <a:endParaRPr sz="1300"/>
          </a:p>
        </p:txBody>
      </p:sp>
      <p:pic>
        <p:nvPicPr>
          <p:cNvPr id="256" name="Google Shape;256;p13" descr="Sümboolika ja ajalugu - Tallinna Tehnikakõrgkool"/>
          <p:cNvPicPr preferRelativeResize="0"/>
          <p:nvPr/>
        </p:nvPicPr>
        <p:blipFill rotWithShape="1">
          <a:blip r:embed="rId3">
            <a:alphaModFix/>
          </a:blip>
          <a:srcRect/>
          <a:stretch/>
        </p:blipFill>
        <p:spPr>
          <a:xfrm>
            <a:off x="6354211" y="881558"/>
            <a:ext cx="2437678" cy="688644"/>
          </a:xfrm>
          <a:prstGeom prst="rect">
            <a:avLst/>
          </a:prstGeom>
          <a:noFill/>
          <a:ln>
            <a:noFill/>
          </a:ln>
        </p:spPr>
      </p:pic>
      <p:pic>
        <p:nvPicPr>
          <p:cNvPr id="257" name="Google Shape;257;p13" descr="Graphical user interface, text, application&#10;&#10;Description automatically generated"/>
          <p:cNvPicPr preferRelativeResize="0"/>
          <p:nvPr/>
        </p:nvPicPr>
        <p:blipFill rotWithShape="1">
          <a:blip r:embed="rId4">
            <a:alphaModFix/>
          </a:blip>
          <a:srcRect/>
          <a:stretch/>
        </p:blipFill>
        <p:spPr>
          <a:xfrm>
            <a:off x="6660232" y="5733256"/>
            <a:ext cx="1725602" cy="740011"/>
          </a:xfrm>
          <a:prstGeom prst="rect">
            <a:avLst/>
          </a:prstGeom>
          <a:noFill/>
          <a:ln>
            <a:noFill/>
          </a:ln>
        </p:spPr>
      </p:pic>
      <p:pic>
        <p:nvPicPr>
          <p:cNvPr id="258" name="Google Shape;258;p13"/>
          <p:cNvPicPr preferRelativeResize="0"/>
          <p:nvPr/>
        </p:nvPicPr>
        <p:blipFill rotWithShape="1">
          <a:blip r:embed="rId5">
            <a:alphaModFix/>
          </a:blip>
          <a:srcRect/>
          <a:stretch/>
        </p:blipFill>
        <p:spPr>
          <a:xfrm>
            <a:off x="6660232" y="3263286"/>
            <a:ext cx="1725602" cy="133389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4"/>
          <p:cNvSpPr txBox="1">
            <a:spLocks noGrp="1"/>
          </p:cNvSpPr>
          <p:nvPr>
            <p:ph type="title"/>
          </p:nvPr>
        </p:nvSpPr>
        <p:spPr>
          <a:xfrm>
            <a:off x="971600" y="332656"/>
            <a:ext cx="5689828" cy="134669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2400"/>
              <a:buFont typeface="Calibri"/>
              <a:buNone/>
            </a:pPr>
            <a:r>
              <a:rPr lang="en-US" sz="2400" b="1"/>
              <a:t>Supply Chain Management Simulation </a:t>
            </a:r>
            <a:br>
              <a:rPr lang="en-US" sz="2400" b="1"/>
            </a:br>
            <a:r>
              <a:rPr lang="en-US" sz="2400" b="1"/>
              <a:t>(TTK, 3 ECTS)</a:t>
            </a:r>
            <a:endParaRPr sz="2400" b="1"/>
          </a:p>
        </p:txBody>
      </p:sp>
      <p:pic>
        <p:nvPicPr>
          <p:cNvPr id="265" name="Google Shape;265;p14" descr="Graphical user interface, text, application&#10;&#10;Description automatically generated"/>
          <p:cNvPicPr preferRelativeResize="0"/>
          <p:nvPr/>
        </p:nvPicPr>
        <p:blipFill rotWithShape="1">
          <a:blip r:embed="rId3">
            <a:alphaModFix/>
          </a:blip>
          <a:srcRect/>
          <a:stretch/>
        </p:blipFill>
        <p:spPr>
          <a:xfrm>
            <a:off x="7004663" y="3861048"/>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66" name="Google Shape;266;p14"/>
          <p:cNvPicPr preferRelativeResize="0"/>
          <p:nvPr/>
        </p:nvPicPr>
        <p:blipFill rotWithShape="1">
          <a:blip r:embed="rId4">
            <a:alphaModFix/>
          </a:blip>
          <a:srcRect/>
          <a:stretch/>
        </p:blipFill>
        <p:spPr>
          <a:xfrm>
            <a:off x="7681963" y="1250846"/>
            <a:ext cx="1074575" cy="1151667"/>
          </a:xfrm>
          <a:prstGeom prst="rect">
            <a:avLst/>
          </a:prstGeom>
          <a:noFill/>
          <a:ln>
            <a:noFill/>
          </a:ln>
          <a:effectLst>
            <a:outerShdw blurRad="406400" dist="317500" dir="5400000" sx="89000" sy="89000" rotWithShape="0">
              <a:srgbClr val="000000">
                <a:alpha val="14901"/>
              </a:srgbClr>
            </a:outerShdw>
          </a:effectLst>
        </p:spPr>
      </p:pic>
      <p:pic>
        <p:nvPicPr>
          <p:cNvPr id="267" name="Google Shape;267;p14" descr="Sümboolika ja ajalugu - Tallinna Tehnikakõrgkool"/>
          <p:cNvPicPr preferRelativeResize="0"/>
          <p:nvPr/>
        </p:nvPicPr>
        <p:blipFill rotWithShape="1">
          <a:blip r:embed="rId5">
            <a:alphaModFix/>
          </a:blip>
          <a:srcRect/>
          <a:stretch/>
        </p:blipFill>
        <p:spPr>
          <a:xfrm>
            <a:off x="6516216" y="5776305"/>
            <a:ext cx="2242449" cy="633491"/>
          </a:xfrm>
          <a:prstGeom prst="rect">
            <a:avLst/>
          </a:prstGeom>
          <a:noFill/>
          <a:ln>
            <a:noFill/>
          </a:ln>
          <a:effectLst>
            <a:outerShdw blurRad="406400" dist="317500" dir="5400000" sx="89000" sy="89000" rotWithShape="0">
              <a:srgbClr val="000000">
                <a:alpha val="14901"/>
              </a:srgbClr>
            </a:outerShdw>
          </a:effectLst>
        </p:spPr>
      </p:pic>
      <p:sp>
        <p:nvSpPr>
          <p:cNvPr id="268" name="Google Shape;268;p14"/>
          <p:cNvSpPr/>
          <p:nvPr/>
        </p:nvSpPr>
        <p:spPr>
          <a:xfrm>
            <a:off x="724763" y="1600266"/>
            <a:ext cx="5791453" cy="4924425"/>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000">
                <a:solidFill>
                  <a:schemeClr val="dk1"/>
                </a:solidFill>
                <a:latin typeface="Calibri"/>
                <a:ea typeface="Calibri"/>
                <a:cs typeface="Calibri"/>
                <a:sym typeface="Calibri"/>
              </a:rPr>
              <a:t>To develop independent thinking and the ability to see the connections between different parts in supply chain.</a:t>
            </a:r>
            <a:endParaRPr sz="2000">
              <a:solidFill>
                <a:schemeClr val="dk1"/>
              </a:solidFill>
              <a:latin typeface="Calibri"/>
              <a:ea typeface="Calibri"/>
              <a:cs typeface="Calibri"/>
              <a:sym typeface="Calibri"/>
            </a:endParaRPr>
          </a:p>
          <a:p>
            <a:pPr marL="0" marR="0" lvl="0" indent="0" algn="just" rtl="0">
              <a:spcBef>
                <a:spcPts val="0"/>
              </a:spcBef>
              <a:spcAft>
                <a:spcPts val="0"/>
              </a:spcAft>
              <a:buNone/>
            </a:pPr>
            <a:endParaRPr sz="1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n-US" sz="2000">
                <a:solidFill>
                  <a:srgbClr val="222222"/>
                </a:solidFill>
                <a:latin typeface="Calibri"/>
                <a:ea typeface="Calibri"/>
                <a:cs typeface="Calibri"/>
                <a:sym typeface="Calibri"/>
              </a:rPr>
              <a:t>Simulation will enable students to solve complex business problems related to the journey of products and services from the manufacturer or provider to the end customer. Students will gain an understanding of the techniques required for managing and improving the integration of resources, processes and customer requirements.</a:t>
            </a:r>
            <a:endParaRPr/>
          </a:p>
          <a:p>
            <a:pPr marL="0" marR="0" lvl="0" indent="0" algn="just" rtl="0">
              <a:spcBef>
                <a:spcPts val="0"/>
              </a:spcBef>
              <a:spcAft>
                <a:spcPts val="0"/>
              </a:spcAft>
              <a:buNone/>
            </a:pPr>
            <a:endParaRPr sz="2000">
              <a:solidFill>
                <a:srgbClr val="222222"/>
              </a:solidFill>
              <a:latin typeface="Calibri"/>
              <a:ea typeface="Calibri"/>
              <a:cs typeface="Calibri"/>
              <a:sym typeface="Calibri"/>
            </a:endParaRPr>
          </a:p>
          <a:p>
            <a:pPr marL="0" marR="0" lvl="0" indent="0" algn="just" rtl="0">
              <a:spcBef>
                <a:spcPts val="0"/>
              </a:spcBef>
              <a:spcAft>
                <a:spcPts val="0"/>
              </a:spcAft>
              <a:buNone/>
            </a:pPr>
            <a:r>
              <a:rPr lang="en-US" sz="2000">
                <a:solidFill>
                  <a:srgbClr val="222222"/>
                </a:solidFill>
                <a:latin typeface="Calibri"/>
                <a:ea typeface="Calibri"/>
                <a:cs typeface="Calibri"/>
                <a:sym typeface="Calibri"/>
              </a:rPr>
              <a:t>Simulations helps to understand principles, theories and practices of material requirements planning (MRP) and supply chain management, critically evaluate and link those to various aspects of performance.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73"/>
        <p:cNvGrpSpPr/>
        <p:nvPr/>
      </p:nvGrpSpPr>
      <p:grpSpPr>
        <a:xfrm>
          <a:off x="0" y="0"/>
          <a:ext cx="0" cy="0"/>
          <a:chOff x="0" y="0"/>
          <a:chExt cx="0" cy="0"/>
        </a:xfrm>
      </p:grpSpPr>
      <p:sp>
        <p:nvSpPr>
          <p:cNvPr id="274" name="Google Shape;274;p15"/>
          <p:cNvSpPr txBox="1">
            <a:spLocks noGrp="1"/>
          </p:cNvSpPr>
          <p:nvPr>
            <p:ph type="title"/>
          </p:nvPr>
        </p:nvSpPr>
        <p:spPr>
          <a:xfrm>
            <a:off x="800941" y="253072"/>
            <a:ext cx="3958000"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Carpe Diem </a:t>
            </a:r>
            <a:endParaRPr/>
          </a:p>
        </p:txBody>
      </p:sp>
      <p:sp>
        <p:nvSpPr>
          <p:cNvPr id="275" name="Google Shape;275;p15"/>
          <p:cNvSpPr txBox="1">
            <a:spLocks noGrp="1"/>
          </p:cNvSpPr>
          <p:nvPr>
            <p:ph type="body" idx="1"/>
          </p:nvPr>
        </p:nvSpPr>
        <p:spPr>
          <a:xfrm>
            <a:off x="373199" y="1268760"/>
            <a:ext cx="3739013" cy="513101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1800"/>
              <a:buNone/>
            </a:pPr>
            <a:endParaRPr sz="1800"/>
          </a:p>
          <a:p>
            <a:pPr marL="0" lvl="0" indent="0" algn="just" rtl="0">
              <a:lnSpc>
                <a:spcPct val="90000"/>
              </a:lnSpc>
              <a:spcBef>
                <a:spcPts val="480"/>
              </a:spcBef>
              <a:spcAft>
                <a:spcPts val="0"/>
              </a:spcAft>
              <a:buClr>
                <a:schemeClr val="lt1"/>
              </a:buClr>
              <a:buSzPts val="2400"/>
              <a:buNone/>
            </a:pPr>
            <a:r>
              <a:rPr lang="en-US" sz="2400"/>
              <a:t>Module courses were designed using Carpe Diem, a team-based, student-centered e-learning design methodology. It provides a general outline of the course, setting out goals and objectives, learning outcomes, and the manner of assessment. </a:t>
            </a:r>
            <a:endParaRPr/>
          </a:p>
          <a:p>
            <a:pPr marL="0" lvl="0" indent="0" algn="just" rtl="0">
              <a:lnSpc>
                <a:spcPct val="90000"/>
              </a:lnSpc>
              <a:spcBef>
                <a:spcPts val="480"/>
              </a:spcBef>
              <a:spcAft>
                <a:spcPts val="0"/>
              </a:spcAft>
              <a:buClr>
                <a:schemeClr val="lt1"/>
              </a:buClr>
              <a:buSzPts val="2400"/>
              <a:buNone/>
            </a:pPr>
            <a:r>
              <a:rPr lang="en-US" sz="2400"/>
              <a:t>Storyboard representing the “student journey”, showing how lessons are actually carried out.</a:t>
            </a:r>
            <a:endParaRPr sz="2400"/>
          </a:p>
        </p:txBody>
      </p:sp>
      <p:sp>
        <p:nvSpPr>
          <p:cNvPr id="276" name="Google Shape;276;p15"/>
          <p:cNvSpPr/>
          <p:nvPr/>
        </p:nvSpPr>
        <p:spPr>
          <a:xfrm>
            <a:off x="4278753" y="2650637"/>
            <a:ext cx="2338578" cy="3118104"/>
          </a:xfrm>
          <a:prstGeom prst="ellipse">
            <a:avLst/>
          </a:pr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7" name="Google Shape;277;p15"/>
          <p:cNvSpPr/>
          <p:nvPr/>
        </p:nvSpPr>
        <p:spPr>
          <a:xfrm>
            <a:off x="4402197" y="2815229"/>
            <a:ext cx="2091690" cy="27889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8" name="Google Shape;278;p15"/>
          <p:cNvSpPr/>
          <p:nvPr/>
        </p:nvSpPr>
        <p:spPr>
          <a:xfrm>
            <a:off x="5997644" y="0"/>
            <a:ext cx="3148545" cy="3650200"/>
          </a:xfrm>
          <a:custGeom>
            <a:avLst/>
            <a:gdLst/>
            <a:ahLst/>
            <a:cxnLst/>
            <a:rect l="l" t="t" r="r" b="b"/>
            <a:pathLst>
              <a:path w="4198060" h="3650200" extrusionOk="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9" name="Google Shape;279;p15"/>
          <p:cNvSpPr/>
          <p:nvPr/>
        </p:nvSpPr>
        <p:spPr>
          <a:xfrm>
            <a:off x="6120452" y="1"/>
            <a:ext cx="3025737" cy="3486455"/>
          </a:xfrm>
          <a:custGeom>
            <a:avLst/>
            <a:gdLst/>
            <a:ahLst/>
            <a:cxnLst/>
            <a:rect l="l" t="t" r="r" b="b"/>
            <a:pathLst>
              <a:path w="4034316" h="3486455" extrusionOk="0">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0" name="Google Shape;280;p15"/>
          <p:cNvSpPr/>
          <p:nvPr/>
        </p:nvSpPr>
        <p:spPr>
          <a:xfrm>
            <a:off x="6666099" y="4032250"/>
            <a:ext cx="2477901" cy="2825750"/>
          </a:xfrm>
          <a:custGeom>
            <a:avLst/>
            <a:gdLst/>
            <a:ahLst/>
            <a:cxnLst/>
            <a:rect l="l" t="t" r="r" b="b"/>
            <a:pathLst>
              <a:path w="3303868" h="2825750" extrusionOk="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1" name="Google Shape;281;p15"/>
          <p:cNvSpPr/>
          <p:nvPr/>
        </p:nvSpPr>
        <p:spPr>
          <a:xfrm>
            <a:off x="6789816" y="4197206"/>
            <a:ext cx="2354184" cy="2660795"/>
          </a:xfrm>
          <a:custGeom>
            <a:avLst/>
            <a:gdLst/>
            <a:ahLst/>
            <a:cxnLst/>
            <a:rect l="l" t="t" r="r" b="b"/>
            <a:pathLst>
              <a:path w="3138912" h="2660795" extrusionOk="0">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282" name="Google Shape;282;p15" descr="https://scontent.frix7-1.fna.fbcdn.net/v/t1.0-9/88175525_2707994205985434_4061253274743865344_n.jpg?_nc_cat=101&amp;ccb=3&amp;_nc_sid=e3f864&amp;_nc_ohc=wkwufbIjgJQAX9IukSg&amp;_nc_oc=AQk5XtIiGX32N9asQKDSJh04HPcenHzHa8oX2odlQK7bq_ab_I3KMacr_LxgU3GIR6nUB0zoiyl__1cGG9NdqMR3&amp;_nc_ht=scontent.frix7-1.fna&amp;oh=d625e63aa6da981307cd48be498f6b08&amp;oe=605312F0"/>
          <p:cNvPicPr preferRelativeResize="0"/>
          <p:nvPr/>
        </p:nvPicPr>
        <p:blipFill rotWithShape="1">
          <a:blip r:embed="rId3">
            <a:alphaModFix/>
          </a:blip>
          <a:srcRect/>
          <a:stretch/>
        </p:blipFill>
        <p:spPr>
          <a:xfrm>
            <a:off x="6977753" y="5479374"/>
            <a:ext cx="2043999" cy="756280"/>
          </a:xfrm>
          <a:prstGeom prst="rect">
            <a:avLst/>
          </a:prstGeom>
          <a:noFill/>
          <a:ln>
            <a:noFill/>
          </a:ln>
        </p:spPr>
      </p:pic>
      <p:pic>
        <p:nvPicPr>
          <p:cNvPr id="283" name="Google Shape;283;p15" descr="Diagram&#10;&#10;Description automatically generated"/>
          <p:cNvPicPr preferRelativeResize="0"/>
          <p:nvPr/>
        </p:nvPicPr>
        <p:blipFill rotWithShape="1">
          <a:blip r:embed="rId4">
            <a:alphaModFix/>
          </a:blip>
          <a:srcRect/>
          <a:stretch/>
        </p:blipFill>
        <p:spPr>
          <a:xfrm>
            <a:off x="4382893" y="3201675"/>
            <a:ext cx="2082494" cy="2082494"/>
          </a:xfrm>
          <a:prstGeom prst="rect">
            <a:avLst/>
          </a:prstGeom>
          <a:noFill/>
          <a:ln>
            <a:noFill/>
          </a:ln>
        </p:spPr>
      </p:pic>
      <p:pic>
        <p:nvPicPr>
          <p:cNvPr id="284" name="Google Shape;284;p15"/>
          <p:cNvPicPr preferRelativeResize="0"/>
          <p:nvPr/>
        </p:nvPicPr>
        <p:blipFill rotWithShape="1">
          <a:blip r:embed="rId5">
            <a:alphaModFix/>
          </a:blip>
          <a:srcRect/>
          <a:stretch/>
        </p:blipFill>
        <p:spPr>
          <a:xfrm>
            <a:off x="6554614" y="1031138"/>
            <a:ext cx="2240957" cy="72233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6"/>
          <p:cNvSpPr txBox="1">
            <a:spLocks noGrp="1"/>
          </p:cNvSpPr>
          <p:nvPr>
            <p:ph type="title"/>
          </p:nvPr>
        </p:nvSpPr>
        <p:spPr>
          <a:xfrm>
            <a:off x="1654100" y="290681"/>
            <a:ext cx="6131024" cy="75821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alibri"/>
              <a:buNone/>
            </a:pPr>
            <a:r>
              <a:rPr lang="en-US"/>
              <a:t>Carpe Diem Storyboard</a:t>
            </a:r>
            <a:endParaRPr/>
          </a:p>
        </p:txBody>
      </p:sp>
      <p:pic>
        <p:nvPicPr>
          <p:cNvPr id="291" name="Google Shape;291;p16"/>
          <p:cNvPicPr preferRelativeResize="0">
            <a:picLocks noGrp="1"/>
          </p:cNvPicPr>
          <p:nvPr>
            <p:ph type="body" idx="1"/>
          </p:nvPr>
        </p:nvPicPr>
        <p:blipFill rotWithShape="1">
          <a:blip r:embed="rId3">
            <a:alphaModFix/>
          </a:blip>
          <a:srcRect/>
          <a:stretch/>
        </p:blipFill>
        <p:spPr>
          <a:xfrm>
            <a:off x="426378" y="1124744"/>
            <a:ext cx="8586469" cy="4854381"/>
          </a:xfrm>
          <a:prstGeom prst="rect">
            <a:avLst/>
          </a:prstGeom>
          <a:noFill/>
          <a:ln>
            <a:noFill/>
          </a:ln>
        </p:spPr>
      </p:pic>
      <p:pic>
        <p:nvPicPr>
          <p:cNvPr id="292" name="Google Shape;292;p16"/>
          <p:cNvPicPr preferRelativeResize="0"/>
          <p:nvPr/>
        </p:nvPicPr>
        <p:blipFill rotWithShape="1">
          <a:blip r:embed="rId4">
            <a:alphaModFix/>
          </a:blip>
          <a:srcRect/>
          <a:stretch/>
        </p:blipFill>
        <p:spPr>
          <a:xfrm>
            <a:off x="474103" y="6123140"/>
            <a:ext cx="2153681" cy="619173"/>
          </a:xfrm>
          <a:prstGeom prst="rect">
            <a:avLst/>
          </a:prstGeom>
          <a:noFill/>
          <a:ln>
            <a:noFill/>
          </a:ln>
        </p:spPr>
      </p:pic>
      <p:pic>
        <p:nvPicPr>
          <p:cNvPr id="293" name="Google Shape;293;p16" descr="Sümboolika ja ajalugu - Tallinna Tehnikakõrgkool"/>
          <p:cNvPicPr preferRelativeResize="0"/>
          <p:nvPr/>
        </p:nvPicPr>
        <p:blipFill rotWithShape="1">
          <a:blip r:embed="rId5">
            <a:alphaModFix/>
          </a:blip>
          <a:srcRect/>
          <a:stretch/>
        </p:blipFill>
        <p:spPr>
          <a:xfrm>
            <a:off x="3383868" y="6089681"/>
            <a:ext cx="2376264" cy="671295"/>
          </a:xfrm>
          <a:prstGeom prst="rect">
            <a:avLst/>
          </a:prstGeom>
          <a:noFill/>
          <a:ln>
            <a:noFill/>
          </a:ln>
        </p:spPr>
      </p:pic>
      <p:pic>
        <p:nvPicPr>
          <p:cNvPr id="294" name="Google Shape;294;p16"/>
          <p:cNvPicPr preferRelativeResize="0"/>
          <p:nvPr/>
        </p:nvPicPr>
        <p:blipFill rotWithShape="1">
          <a:blip r:embed="rId6">
            <a:alphaModFix/>
          </a:blip>
          <a:srcRect/>
          <a:stretch/>
        </p:blipFill>
        <p:spPr>
          <a:xfrm>
            <a:off x="6876256" y="6071019"/>
            <a:ext cx="1080120" cy="70862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Carpe Diem Storyboard zoomed in</a:t>
            </a:r>
            <a:endParaRPr/>
          </a:p>
        </p:txBody>
      </p:sp>
      <p:pic>
        <p:nvPicPr>
          <p:cNvPr id="300" name="Google Shape;300;p17"/>
          <p:cNvPicPr preferRelativeResize="0">
            <a:picLocks noGrp="1"/>
          </p:cNvPicPr>
          <p:nvPr>
            <p:ph type="body" idx="1"/>
          </p:nvPr>
        </p:nvPicPr>
        <p:blipFill rotWithShape="1">
          <a:blip r:embed="rId3">
            <a:alphaModFix/>
          </a:blip>
          <a:srcRect/>
          <a:stretch/>
        </p:blipFill>
        <p:spPr>
          <a:xfrm>
            <a:off x="426022" y="1772816"/>
            <a:ext cx="8229600" cy="3842333"/>
          </a:xfrm>
          <a:prstGeom prst="rect">
            <a:avLst/>
          </a:prstGeom>
          <a:noFill/>
          <a:ln>
            <a:noFill/>
          </a:ln>
        </p:spPr>
      </p:pic>
      <p:pic>
        <p:nvPicPr>
          <p:cNvPr id="301" name="Google Shape;301;p17"/>
          <p:cNvPicPr preferRelativeResize="0"/>
          <p:nvPr/>
        </p:nvPicPr>
        <p:blipFill rotWithShape="1">
          <a:blip r:embed="rId4">
            <a:alphaModFix/>
          </a:blip>
          <a:srcRect/>
          <a:stretch/>
        </p:blipFill>
        <p:spPr>
          <a:xfrm>
            <a:off x="6804248" y="6013754"/>
            <a:ext cx="1080120" cy="708620"/>
          </a:xfrm>
          <a:prstGeom prst="rect">
            <a:avLst/>
          </a:prstGeom>
          <a:noFill/>
          <a:ln>
            <a:noFill/>
          </a:ln>
        </p:spPr>
      </p:pic>
      <p:pic>
        <p:nvPicPr>
          <p:cNvPr id="302" name="Google Shape;302;p17" descr="Sümboolika ja ajalugu - Tallinna Tehnikakõrgkool"/>
          <p:cNvPicPr preferRelativeResize="0"/>
          <p:nvPr/>
        </p:nvPicPr>
        <p:blipFill rotWithShape="1">
          <a:blip r:embed="rId5">
            <a:alphaModFix/>
          </a:blip>
          <a:srcRect/>
          <a:stretch/>
        </p:blipFill>
        <p:spPr>
          <a:xfrm>
            <a:off x="3352690" y="6013754"/>
            <a:ext cx="2376264" cy="671295"/>
          </a:xfrm>
          <a:prstGeom prst="rect">
            <a:avLst/>
          </a:prstGeom>
          <a:noFill/>
          <a:ln>
            <a:noFill/>
          </a:ln>
        </p:spPr>
      </p:pic>
      <p:pic>
        <p:nvPicPr>
          <p:cNvPr id="303" name="Google Shape;303;p17"/>
          <p:cNvPicPr preferRelativeResize="0"/>
          <p:nvPr/>
        </p:nvPicPr>
        <p:blipFill rotWithShape="1">
          <a:blip r:embed="rId6">
            <a:alphaModFix/>
          </a:blip>
          <a:srcRect/>
          <a:stretch/>
        </p:blipFill>
        <p:spPr>
          <a:xfrm>
            <a:off x="474548" y="6044074"/>
            <a:ext cx="2153681" cy="61917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8"/>
        <p:cNvGrpSpPr/>
        <p:nvPr/>
      </p:nvGrpSpPr>
      <p:grpSpPr>
        <a:xfrm>
          <a:off x="0" y="0"/>
          <a:ext cx="0" cy="0"/>
          <a:chOff x="0" y="0"/>
          <a:chExt cx="0" cy="0"/>
        </a:xfrm>
      </p:grpSpPr>
      <p:sp>
        <p:nvSpPr>
          <p:cNvPr id="309" name="Google Shape;309;p18"/>
          <p:cNvSpPr/>
          <p:nvPr/>
        </p:nvSpPr>
        <p:spPr>
          <a:xfrm>
            <a:off x="0" y="0"/>
            <a:ext cx="914377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0" name="Google Shape;310;p18"/>
          <p:cNvSpPr txBox="1">
            <a:spLocks noGrp="1"/>
          </p:cNvSpPr>
          <p:nvPr>
            <p:ph type="title"/>
          </p:nvPr>
        </p:nvSpPr>
        <p:spPr>
          <a:xfrm>
            <a:off x="1474460" y="613380"/>
            <a:ext cx="4049500" cy="134669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2200"/>
              <a:buFont typeface="Calibri"/>
              <a:buNone/>
            </a:pPr>
            <a:r>
              <a:rPr lang="en-US" sz="2200" b="1"/>
              <a:t>Supply Chain Management online competition for students</a:t>
            </a:r>
            <a:endParaRPr/>
          </a:p>
        </p:txBody>
      </p:sp>
      <p:sp>
        <p:nvSpPr>
          <p:cNvPr id="311" name="Google Shape;311;p18"/>
          <p:cNvSpPr/>
          <p:nvPr/>
        </p:nvSpPr>
        <p:spPr>
          <a:xfrm>
            <a:off x="0" y="891540"/>
            <a:ext cx="541782" cy="5071110"/>
          </a:xfrm>
          <a:prstGeom prst="rect">
            <a:avLst/>
          </a:prstGeom>
          <a:solidFill>
            <a:srgbClr val="4C52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12" name="Google Shape;312;p18" descr="Graphical user interface, text, application&#10;&#10;Description automatically generated"/>
          <p:cNvPicPr preferRelativeResize="0"/>
          <p:nvPr/>
        </p:nvPicPr>
        <p:blipFill rotWithShape="1">
          <a:blip r:embed="rId3">
            <a:alphaModFix/>
          </a:blip>
          <a:srcRect/>
          <a:stretch/>
        </p:blipFill>
        <p:spPr>
          <a:xfrm>
            <a:off x="6296735" y="3348041"/>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13" name="Google Shape;313;p18"/>
          <p:cNvPicPr preferRelativeResize="0"/>
          <p:nvPr/>
        </p:nvPicPr>
        <p:blipFill rotWithShape="1">
          <a:blip r:embed="rId4">
            <a:alphaModFix/>
          </a:blip>
          <a:srcRect/>
          <a:stretch/>
        </p:blipFill>
        <p:spPr>
          <a:xfrm>
            <a:off x="6804248" y="782622"/>
            <a:ext cx="1074575" cy="1151667"/>
          </a:xfrm>
          <a:prstGeom prst="rect">
            <a:avLst/>
          </a:prstGeom>
          <a:noFill/>
          <a:ln>
            <a:noFill/>
          </a:ln>
          <a:effectLst>
            <a:outerShdw blurRad="406400" dist="317500" dir="5400000" sx="89000" sy="89000" rotWithShape="0">
              <a:srgbClr val="000000">
                <a:alpha val="14901"/>
              </a:srgbClr>
            </a:outerShdw>
          </a:effectLst>
        </p:spPr>
      </p:pic>
      <p:pic>
        <p:nvPicPr>
          <p:cNvPr id="314" name="Google Shape;314;p18" descr="Graphical user interface, website&#10;&#10;Description automatically generated"/>
          <p:cNvPicPr preferRelativeResize="0"/>
          <p:nvPr/>
        </p:nvPicPr>
        <p:blipFill rotWithShape="1">
          <a:blip r:embed="rId5">
            <a:alphaModFix/>
          </a:blip>
          <a:srcRect/>
          <a:stretch/>
        </p:blipFill>
        <p:spPr>
          <a:xfrm>
            <a:off x="1071235" y="2375984"/>
            <a:ext cx="4584812" cy="3392759"/>
          </a:xfrm>
          <a:prstGeom prst="rect">
            <a:avLst/>
          </a:prstGeom>
          <a:noFill/>
          <a:ln>
            <a:noFill/>
          </a:ln>
          <a:effectLst>
            <a:outerShdw blurRad="406400" dist="317500" dir="5400000" sx="89000" sy="89000" rotWithShape="0">
              <a:srgbClr val="000000">
                <a:alpha val="14901"/>
              </a:srgbClr>
            </a:outerShdw>
          </a:effectLst>
        </p:spPr>
      </p:pic>
      <p:pic>
        <p:nvPicPr>
          <p:cNvPr id="315" name="Google Shape;315;p18" descr="Sümboolika ja ajalugu - Tallinna Tehnikakõrgkool"/>
          <p:cNvPicPr preferRelativeResize="0"/>
          <p:nvPr/>
        </p:nvPicPr>
        <p:blipFill rotWithShape="1">
          <a:blip r:embed="rId6">
            <a:alphaModFix/>
          </a:blip>
          <a:srcRect/>
          <a:stretch/>
        </p:blipFill>
        <p:spPr>
          <a:xfrm>
            <a:off x="5882572" y="5158468"/>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endParaRPr/>
          </a:p>
        </p:txBody>
      </p:sp>
      <p:pic>
        <p:nvPicPr>
          <p:cNvPr id="322" name="Google Shape;322;p19"/>
          <p:cNvPicPr preferRelativeResize="0">
            <a:picLocks noGrp="1"/>
          </p:cNvPicPr>
          <p:nvPr>
            <p:ph type="body" idx="1"/>
          </p:nvPr>
        </p:nvPicPr>
        <p:blipFill rotWithShape="1">
          <a:blip r:embed="rId3">
            <a:alphaModFix/>
          </a:blip>
          <a:srcRect/>
          <a:stretch/>
        </p:blipFill>
        <p:spPr>
          <a:xfrm>
            <a:off x="395536" y="423576"/>
            <a:ext cx="7864439" cy="5043891"/>
          </a:xfrm>
          <a:prstGeom prst="rect">
            <a:avLst/>
          </a:prstGeom>
          <a:noFill/>
          <a:ln>
            <a:noFill/>
          </a:ln>
        </p:spPr>
      </p:pic>
      <p:pic>
        <p:nvPicPr>
          <p:cNvPr id="323" name="Google Shape;323;p19"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24" name="Google Shape;324;p19"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25" name="Google Shape;325;p19"/>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4"/>
        <p:cNvGrpSpPr/>
        <p:nvPr/>
      </p:nvGrpSpPr>
      <p:grpSpPr>
        <a:xfrm>
          <a:off x="0" y="0"/>
          <a:ext cx="0" cy="0"/>
          <a:chOff x="0" y="0"/>
          <a:chExt cx="0" cy="0"/>
        </a:xfrm>
      </p:grpSpPr>
      <p:sp>
        <p:nvSpPr>
          <p:cNvPr id="115" name="Google Shape;115;p2"/>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2"/>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7" name="Google Shape;117;p2"/>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8" name="Google Shape;118;p2"/>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Main goal</a:t>
            </a:r>
            <a:endParaRPr/>
          </a:p>
        </p:txBody>
      </p:sp>
      <p:sp>
        <p:nvSpPr>
          <p:cNvPr id="119" name="Google Shape;119;p2"/>
          <p:cNvSpPr txBox="1">
            <a:spLocks noGrp="1"/>
          </p:cNvSpPr>
          <p:nvPr>
            <p:ph type="body" idx="1"/>
          </p:nvPr>
        </p:nvSpPr>
        <p:spPr>
          <a:xfrm>
            <a:off x="628650" y="2021249"/>
            <a:ext cx="4280673" cy="415571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lt1"/>
              </a:buClr>
              <a:buSzPts val="1700"/>
              <a:buNone/>
            </a:pPr>
            <a:endParaRPr sz="1700"/>
          </a:p>
          <a:p>
            <a:pPr marL="0" lvl="0" indent="0" algn="just" rtl="0">
              <a:spcBef>
                <a:spcPts val="480"/>
              </a:spcBef>
              <a:spcAft>
                <a:spcPts val="0"/>
              </a:spcAft>
              <a:buClr>
                <a:schemeClr val="lt1"/>
              </a:buClr>
              <a:buSzPts val="2400"/>
              <a:buNone/>
            </a:pPr>
            <a:r>
              <a:rPr lang="en-US" sz="2400"/>
              <a:t>The goal of the DIGILOG project was to develop a study module for use in professional higher education that focuses on transportation management and logistics multinational working environment and takes into account the ever-increasing use of digital decision support systems and simulation tools.</a:t>
            </a:r>
            <a:endParaRPr sz="2400"/>
          </a:p>
        </p:txBody>
      </p:sp>
      <p:pic>
        <p:nvPicPr>
          <p:cNvPr id="120" name="Google Shape;120;p2" descr="https://scontent.frix7-1.fna.fbcdn.net/v/t1.0-9/88175525_2707994205985434_4061253274743865344_n.jpg?_nc_cat=101&amp;ccb=3&amp;_nc_sid=e3f864&amp;_nc_ohc=wkwufbIjgJQAX9IukSg&amp;_nc_oc=AQk5XtIiGX32N9asQKDSJh04HPcenHzHa8oX2odlQK7bq_ab_I3KMacr_LxgU3GIR6nUB0zoiyl__1cGG9NdqMR3&amp;_nc_ht=scontent.frix7-1.fna&amp;oh=d625e63aa6da981307cd48be498f6b08&amp;oe=605312F0"/>
          <p:cNvPicPr preferRelativeResize="0"/>
          <p:nvPr/>
        </p:nvPicPr>
        <p:blipFill rotWithShape="1">
          <a:blip r:embed="rId3">
            <a:alphaModFix/>
          </a:blip>
          <a:srcRect/>
          <a:stretch/>
        </p:blipFill>
        <p:spPr>
          <a:xfrm>
            <a:off x="5807922" y="654919"/>
            <a:ext cx="3094779" cy="1145068"/>
          </a:xfrm>
          <a:prstGeom prst="rect">
            <a:avLst/>
          </a:prstGeom>
          <a:noFill/>
          <a:ln>
            <a:noFill/>
          </a:ln>
        </p:spPr>
      </p:pic>
      <p:pic>
        <p:nvPicPr>
          <p:cNvPr id="121" name="Google Shape;121;p2"/>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122" name="Google Shape;122;p2"/>
          <p:cNvPicPr preferRelativeResize="0"/>
          <p:nvPr/>
        </p:nvPicPr>
        <p:blipFill rotWithShape="1">
          <a:blip r:embed="rId5">
            <a:alphaModFix/>
          </a:blip>
          <a:srcRect/>
          <a:stretch/>
        </p:blipFill>
        <p:spPr>
          <a:xfrm>
            <a:off x="7165180" y="4657651"/>
            <a:ext cx="1737518" cy="160034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endParaRPr/>
          </a:p>
        </p:txBody>
      </p:sp>
      <p:sp>
        <p:nvSpPr>
          <p:cNvPr id="332" name="Google Shape;332;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p:txBody>
      </p:sp>
      <p:pic>
        <p:nvPicPr>
          <p:cNvPr id="333" name="Google Shape;333;p20" descr="Multi Level BOM chart"/>
          <p:cNvPicPr preferRelativeResize="0"/>
          <p:nvPr/>
        </p:nvPicPr>
        <p:blipFill rotWithShape="1">
          <a:blip r:embed="rId3">
            <a:alphaModFix/>
          </a:blip>
          <a:srcRect/>
          <a:stretch/>
        </p:blipFill>
        <p:spPr>
          <a:xfrm>
            <a:off x="447161" y="715030"/>
            <a:ext cx="8332050" cy="4686778"/>
          </a:xfrm>
          <a:prstGeom prst="rect">
            <a:avLst/>
          </a:prstGeom>
          <a:noFill/>
          <a:ln>
            <a:noFill/>
          </a:ln>
        </p:spPr>
      </p:pic>
      <p:pic>
        <p:nvPicPr>
          <p:cNvPr id="334" name="Google Shape;334;p20" descr="Sümboolika ja ajalugu - Tallinna Tehnikakõrgkool"/>
          <p:cNvPicPr preferRelativeResize="0"/>
          <p:nvPr/>
        </p:nvPicPr>
        <p:blipFill rotWithShape="1">
          <a:blip r:embed="rId4">
            <a:alphaModFix/>
          </a:blip>
          <a:srcRect/>
          <a:stretch/>
        </p:blipFill>
        <p:spPr>
          <a:xfrm>
            <a:off x="6300192" y="5675234"/>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35" name="Google Shape;335;p20" descr="Graphical user interface, text, application&#10;&#10;Description automatically generated"/>
          <p:cNvPicPr preferRelativeResize="0"/>
          <p:nvPr/>
        </p:nvPicPr>
        <p:blipFill rotWithShape="1">
          <a:blip r:embed="rId5">
            <a:alphaModFix/>
          </a:blip>
          <a:srcRect/>
          <a:stretch/>
        </p:blipFill>
        <p:spPr>
          <a:xfrm>
            <a:off x="683568" y="5658521"/>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36" name="Google Shape;336;p20"/>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Procurement</a:t>
            </a:r>
            <a:endParaRPr/>
          </a:p>
        </p:txBody>
      </p:sp>
      <p:grpSp>
        <p:nvGrpSpPr>
          <p:cNvPr id="343" name="Google Shape;343;p21"/>
          <p:cNvGrpSpPr/>
          <p:nvPr/>
        </p:nvGrpSpPr>
        <p:grpSpPr>
          <a:xfrm>
            <a:off x="661361" y="1600200"/>
            <a:ext cx="7803069" cy="4525963"/>
            <a:chOff x="204161" y="0"/>
            <a:chExt cx="7803069" cy="4525963"/>
          </a:xfrm>
        </p:grpSpPr>
        <p:sp>
          <p:nvSpPr>
            <p:cNvPr id="344" name="Google Shape;344;p21"/>
            <p:cNvSpPr/>
            <p:nvPr/>
          </p:nvSpPr>
          <p:spPr>
            <a:xfrm>
              <a:off x="204161" y="28723"/>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1"/>
            <p:cNvSpPr/>
            <p:nvPr/>
          </p:nvSpPr>
          <p:spPr>
            <a:xfrm>
              <a:off x="409239" y="233801"/>
              <a:ext cx="566406" cy="566406"/>
            </a:xfrm>
            <a:prstGeom prst="rect">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1"/>
            <p:cNvSpPr/>
            <p:nvPr/>
          </p:nvSpPr>
          <p:spPr>
            <a:xfrm>
              <a:off x="1389988" y="28723"/>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1"/>
            <p:cNvSpPr txBox="1"/>
            <p:nvPr/>
          </p:nvSpPr>
          <p:spPr>
            <a:xfrm>
              <a:off x="1389988" y="28723"/>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What is it?</a:t>
              </a:r>
              <a:endParaRPr sz="2400">
                <a:solidFill>
                  <a:schemeClr val="dk1"/>
                </a:solidFill>
                <a:latin typeface="Calibri"/>
                <a:ea typeface="Calibri"/>
                <a:cs typeface="Calibri"/>
                <a:sym typeface="Calibri"/>
              </a:endParaRPr>
            </a:p>
          </p:txBody>
        </p:sp>
        <p:sp>
          <p:nvSpPr>
            <p:cNvPr id="348" name="Google Shape;348;p21"/>
            <p:cNvSpPr/>
            <p:nvPr/>
          </p:nvSpPr>
          <p:spPr>
            <a:xfrm>
              <a:off x="3682750" y="100608"/>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1"/>
            <p:cNvSpPr/>
            <p:nvPr/>
          </p:nvSpPr>
          <p:spPr>
            <a:xfrm>
              <a:off x="3831594" y="316632"/>
              <a:ext cx="566406" cy="566406"/>
            </a:xfrm>
            <a:prstGeom prst="rect">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1"/>
            <p:cNvSpPr/>
            <p:nvPr/>
          </p:nvSpPr>
          <p:spPr>
            <a:xfrm>
              <a:off x="4815855" y="0"/>
              <a:ext cx="3191375"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1"/>
            <p:cNvSpPr txBox="1"/>
            <p:nvPr/>
          </p:nvSpPr>
          <p:spPr>
            <a:xfrm>
              <a:off x="4815855" y="0"/>
              <a:ext cx="3191375"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Procurement and supply management involves buying the goods and services that enable an organisation to operate in a profitable and ethical manner.</a:t>
              </a:r>
              <a:endParaRPr/>
            </a:p>
          </p:txBody>
        </p:sp>
        <p:sp>
          <p:nvSpPr>
            <p:cNvPr id="352" name="Google Shape;352;p21"/>
            <p:cNvSpPr/>
            <p:nvPr/>
          </p:nvSpPr>
          <p:spPr>
            <a:xfrm>
              <a:off x="204161" y="1774700"/>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1"/>
            <p:cNvSpPr/>
            <p:nvPr/>
          </p:nvSpPr>
          <p:spPr>
            <a:xfrm>
              <a:off x="409239" y="1979778"/>
              <a:ext cx="566406" cy="566406"/>
            </a:xfrm>
            <a:prstGeom prst="rect">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1"/>
            <p:cNvSpPr/>
            <p:nvPr/>
          </p:nvSpPr>
          <p:spPr>
            <a:xfrm>
              <a:off x="1389988" y="1774700"/>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1"/>
            <p:cNvSpPr txBox="1"/>
            <p:nvPr/>
          </p:nvSpPr>
          <p:spPr>
            <a:xfrm>
              <a:off x="1389988" y="1774700"/>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What's involved?</a:t>
              </a:r>
              <a:endParaRPr sz="2400">
                <a:solidFill>
                  <a:schemeClr val="dk1"/>
                </a:solidFill>
                <a:latin typeface="Calibri"/>
                <a:ea typeface="Calibri"/>
                <a:cs typeface="Calibri"/>
                <a:sym typeface="Calibri"/>
              </a:endParaRPr>
            </a:p>
          </p:txBody>
        </p:sp>
        <p:sp>
          <p:nvSpPr>
            <p:cNvPr id="356" name="Google Shape;356;p21"/>
            <p:cNvSpPr/>
            <p:nvPr/>
          </p:nvSpPr>
          <p:spPr>
            <a:xfrm>
              <a:off x="3754761" y="1756789"/>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1"/>
            <p:cNvSpPr/>
            <p:nvPr/>
          </p:nvSpPr>
          <p:spPr>
            <a:xfrm>
              <a:off x="3970783" y="2044824"/>
              <a:ext cx="566406" cy="566406"/>
            </a:xfrm>
            <a:prstGeom prst="rect">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1"/>
            <p:cNvSpPr/>
            <p:nvPr/>
          </p:nvSpPr>
          <p:spPr>
            <a:xfrm>
              <a:off x="4856265" y="1774700"/>
              <a:ext cx="3146971"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1"/>
            <p:cNvSpPr txBox="1"/>
            <p:nvPr/>
          </p:nvSpPr>
          <p:spPr>
            <a:xfrm>
              <a:off x="4856265" y="1774700"/>
              <a:ext cx="3146971"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Responsibilities vary from sourcing raw materials and services to managing contracts and relationships with suppliers.</a:t>
              </a:r>
              <a:endParaRPr/>
            </a:p>
          </p:txBody>
        </p:sp>
        <p:sp>
          <p:nvSpPr>
            <p:cNvPr id="360" name="Google Shape;360;p21"/>
            <p:cNvSpPr/>
            <p:nvPr/>
          </p:nvSpPr>
          <p:spPr>
            <a:xfrm>
              <a:off x="204161" y="3520676"/>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1"/>
            <p:cNvSpPr/>
            <p:nvPr/>
          </p:nvSpPr>
          <p:spPr>
            <a:xfrm>
              <a:off x="409239" y="3725754"/>
              <a:ext cx="566406" cy="566406"/>
            </a:xfrm>
            <a:prstGeom prst="rect">
              <a:avLst/>
            </a:prstGeom>
            <a:blipFill rotWithShape="1">
              <a:blip r:embed="rId7">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1"/>
            <p:cNvSpPr/>
            <p:nvPr/>
          </p:nvSpPr>
          <p:spPr>
            <a:xfrm>
              <a:off x="1389988" y="3520676"/>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1"/>
            <p:cNvSpPr txBox="1"/>
            <p:nvPr/>
          </p:nvSpPr>
          <p:spPr>
            <a:xfrm>
              <a:off x="1389988" y="3520676"/>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Why does it matter?</a:t>
              </a:r>
              <a:endParaRPr sz="2400">
                <a:solidFill>
                  <a:schemeClr val="dk1"/>
                </a:solidFill>
                <a:latin typeface="Calibri"/>
                <a:ea typeface="Calibri"/>
                <a:cs typeface="Calibri"/>
                <a:sym typeface="Calibri"/>
              </a:endParaRPr>
            </a:p>
          </p:txBody>
        </p:sp>
        <p:sp>
          <p:nvSpPr>
            <p:cNvPr id="364" name="Google Shape;364;p21"/>
            <p:cNvSpPr/>
            <p:nvPr/>
          </p:nvSpPr>
          <p:spPr>
            <a:xfrm>
              <a:off x="3626519" y="3549400"/>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1"/>
            <p:cNvSpPr/>
            <p:nvPr/>
          </p:nvSpPr>
          <p:spPr>
            <a:xfrm>
              <a:off x="3898776" y="3773015"/>
              <a:ext cx="566406" cy="566406"/>
            </a:xfrm>
            <a:prstGeom prst="rect">
              <a:avLst/>
            </a:prstGeom>
            <a:blipFill rotWithShape="1">
              <a:blip r:embed="rId8">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1"/>
            <p:cNvSpPr/>
            <p:nvPr/>
          </p:nvSpPr>
          <p:spPr>
            <a:xfrm>
              <a:off x="4762877" y="3549400"/>
              <a:ext cx="3039380"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1"/>
            <p:cNvSpPr txBox="1"/>
            <p:nvPr/>
          </p:nvSpPr>
          <p:spPr>
            <a:xfrm>
              <a:off x="4762877" y="3549400"/>
              <a:ext cx="3039380"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Procurement is often responsible for up to 70% of companies' revenue, so small reductions in costs can have a huge impact on profits</a:t>
              </a:r>
              <a:r>
                <a:rPr lang="en-US" sz="1200">
                  <a:solidFill>
                    <a:schemeClr val="dk1"/>
                  </a:solidFill>
                  <a:latin typeface="Calibri"/>
                  <a:ea typeface="Calibri"/>
                  <a:cs typeface="Calibri"/>
                  <a:sym typeface="Calibri"/>
                </a:rPr>
                <a:t>.</a:t>
              </a:r>
              <a:endParaRPr/>
            </a:p>
          </p:txBody>
        </p:sp>
      </p:grpSp>
      <p:pic>
        <p:nvPicPr>
          <p:cNvPr id="368" name="Google Shape;368;p21" descr="Sümboolika ja ajalugu - Tallinna Tehnikakõrgkool"/>
          <p:cNvPicPr preferRelativeResize="0"/>
          <p:nvPr/>
        </p:nvPicPr>
        <p:blipFill rotWithShape="1">
          <a:blip r:embed="rId9">
            <a:alphaModFix/>
          </a:blip>
          <a:srcRect/>
          <a:stretch/>
        </p:blipFill>
        <p:spPr>
          <a:xfrm>
            <a:off x="6650031" y="157124"/>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69" name="Google Shape;369;p21" descr="Graphical user interface, text, application&#10;&#10;Description automatically generated"/>
          <p:cNvPicPr preferRelativeResize="0"/>
          <p:nvPr/>
        </p:nvPicPr>
        <p:blipFill rotWithShape="1">
          <a:blip r:embed="rId10">
            <a:alphaModFix/>
          </a:blip>
          <a:srcRect/>
          <a:stretch/>
        </p:blipFill>
        <p:spPr>
          <a:xfrm>
            <a:off x="251520" y="157124"/>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70" name="Google Shape;370;p21"/>
          <p:cNvPicPr preferRelativeResize="0"/>
          <p:nvPr/>
        </p:nvPicPr>
        <p:blipFill rotWithShape="1">
          <a:blip r:embed="rId11">
            <a:alphaModFix/>
          </a:blip>
          <a:srcRect/>
          <a:stretch/>
        </p:blipFill>
        <p:spPr>
          <a:xfrm>
            <a:off x="8244408" y="6028339"/>
            <a:ext cx="753312" cy="792088"/>
          </a:xfrm>
          <a:prstGeom prst="rect">
            <a:avLst/>
          </a:prstGeom>
          <a:noFill/>
          <a:ln>
            <a:noFill/>
          </a:ln>
          <a:effectLst>
            <a:outerShdw blurRad="406400" dist="317500" dir="5400000" sx="89000" sy="89000" rotWithShape="0">
              <a:srgbClr val="000000">
                <a:alpha val="14901"/>
              </a:srgbClr>
            </a:outerShdw>
          </a:effectLst>
        </p:spPr>
      </p:pic>
      <p:sp>
        <p:nvSpPr>
          <p:cNvPr id="371" name="Google Shape;371;p21"/>
          <p:cNvSpPr txBox="1"/>
          <p:nvPr/>
        </p:nvSpPr>
        <p:spPr>
          <a:xfrm>
            <a:off x="225579" y="6476021"/>
            <a:ext cx="1800200"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a:solidFill>
                  <a:schemeClr val="dk1"/>
                </a:solidFill>
                <a:latin typeface="Calibri"/>
                <a:ea typeface="Calibri"/>
                <a:cs typeface="Calibri"/>
                <a:sym typeface="Calibri"/>
              </a:rPr>
              <a:t>www.chips.org</a:t>
            </a:r>
            <a:endParaRPr sz="1400" i="1">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76"/>
        <p:cNvGrpSpPr/>
        <p:nvPr/>
      </p:nvGrpSpPr>
      <p:grpSpPr>
        <a:xfrm>
          <a:off x="0" y="0"/>
          <a:ext cx="0" cy="0"/>
          <a:chOff x="0" y="0"/>
          <a:chExt cx="0" cy="0"/>
        </a:xfrm>
      </p:grpSpPr>
      <p:sp>
        <p:nvSpPr>
          <p:cNvPr id="377" name="Google Shape;377;p22"/>
          <p:cNvSpPr/>
          <p:nvPr/>
        </p:nvSpPr>
        <p:spPr>
          <a:xfrm>
            <a:off x="0" y="0"/>
            <a:ext cx="9144000" cy="68580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8" name="Google Shape;378;p22" descr="Background pattern&#10;&#10;Description automatically generated"/>
          <p:cNvPicPr preferRelativeResize="0"/>
          <p:nvPr/>
        </p:nvPicPr>
        <p:blipFill rotWithShape="1">
          <a:blip r:embed="rId3">
            <a:alphaModFix amt="35000"/>
          </a:blip>
          <a:srcRect l="15143" r="11857"/>
          <a:stretch/>
        </p:blipFill>
        <p:spPr>
          <a:xfrm>
            <a:off x="20" y="10"/>
            <a:ext cx="9143980" cy="6857990"/>
          </a:xfrm>
          <a:prstGeom prst="rect">
            <a:avLst/>
          </a:prstGeom>
          <a:noFill/>
          <a:ln>
            <a:noFill/>
          </a:ln>
        </p:spPr>
      </p:pic>
      <p:sp>
        <p:nvSpPr>
          <p:cNvPr id="379" name="Google Shape;379;p22"/>
          <p:cNvSpPr txBox="1">
            <a:spLocks noGrp="1"/>
          </p:cNvSpPr>
          <p:nvPr>
            <p:ph type="title"/>
          </p:nvPr>
        </p:nvSpPr>
        <p:spPr>
          <a:xfrm>
            <a:off x="628650" y="365125"/>
            <a:ext cx="7886700"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en-US" b="1">
                <a:solidFill>
                  <a:srgbClr val="FFFFFF"/>
                </a:solidFill>
              </a:rPr>
              <a:t>Procurement Life Cycle</a:t>
            </a:r>
            <a:endParaRPr/>
          </a:p>
        </p:txBody>
      </p:sp>
      <p:grpSp>
        <p:nvGrpSpPr>
          <p:cNvPr id="380" name="Google Shape;380;p22"/>
          <p:cNvGrpSpPr/>
          <p:nvPr/>
        </p:nvGrpSpPr>
        <p:grpSpPr>
          <a:xfrm>
            <a:off x="185498" y="1908661"/>
            <a:ext cx="8700994" cy="4192803"/>
            <a:chOff x="5986" y="567893"/>
            <a:chExt cx="8700994" cy="4192803"/>
          </a:xfrm>
        </p:grpSpPr>
        <p:sp>
          <p:nvSpPr>
            <p:cNvPr id="381" name="Google Shape;381;p22"/>
            <p:cNvSpPr/>
            <p:nvPr/>
          </p:nvSpPr>
          <p:spPr>
            <a:xfrm>
              <a:off x="1859409" y="1078740"/>
              <a:ext cx="396101" cy="91440"/>
            </a:xfrm>
            <a:custGeom>
              <a:avLst/>
              <a:gdLst/>
              <a:ahLst/>
              <a:cxnLst/>
              <a:rect l="l" t="t" r="r" b="b"/>
              <a:pathLst>
                <a:path w="120000" h="120000" extrusionOk="0">
                  <a:moveTo>
                    <a:pt x="0" y="60000"/>
                  </a:moveTo>
                  <a:lnTo>
                    <a:pt x="120000" y="60000"/>
                  </a:lnTo>
                </a:path>
              </a:pathLst>
            </a:custGeom>
            <a:noFill/>
            <a:ln w="9525" cap="flat" cmpd="sng">
              <a:solidFill>
                <a:srgbClr val="BF504D"/>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2"/>
            <p:cNvSpPr txBox="1"/>
            <p:nvPr/>
          </p:nvSpPr>
          <p:spPr>
            <a:xfrm>
              <a:off x="2046792"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83" name="Google Shape;383;p22"/>
            <p:cNvSpPr/>
            <p:nvPr/>
          </p:nvSpPr>
          <p:spPr>
            <a:xfrm>
              <a:off x="5986" y="567893"/>
              <a:ext cx="1855222" cy="1113133"/>
            </a:xfrm>
            <a:prstGeom prst="rect">
              <a:avLst/>
            </a:prstGeom>
            <a:solidFill>
              <a:srgbClr val="BF504D"/>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2"/>
            <p:cNvSpPr txBox="1"/>
            <p:nvPr/>
          </p:nvSpPr>
          <p:spPr>
            <a:xfrm>
              <a:off x="5986"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1 – Identify need.</a:t>
              </a:r>
              <a:r>
                <a:rPr lang="en-US" sz="1200">
                  <a:solidFill>
                    <a:schemeClr val="lt1"/>
                  </a:solidFill>
                  <a:latin typeface="Calibri"/>
                  <a:ea typeface="Calibri"/>
                  <a:cs typeface="Calibri"/>
                  <a:sym typeface="Calibri"/>
                </a:rPr>
                <a:t> The business has a requirement and a purchase is required to fulfil it.</a:t>
              </a:r>
              <a:endParaRPr/>
            </a:p>
          </p:txBody>
        </p:sp>
        <p:sp>
          <p:nvSpPr>
            <p:cNvPr id="385" name="Google Shape;385;p22"/>
            <p:cNvSpPr/>
            <p:nvPr/>
          </p:nvSpPr>
          <p:spPr>
            <a:xfrm>
              <a:off x="4141333" y="1078740"/>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2"/>
            <p:cNvSpPr txBox="1"/>
            <p:nvPr/>
          </p:nvSpPr>
          <p:spPr>
            <a:xfrm>
              <a:off x="4328716"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87" name="Google Shape;387;p22"/>
            <p:cNvSpPr/>
            <p:nvPr/>
          </p:nvSpPr>
          <p:spPr>
            <a:xfrm>
              <a:off x="2287910" y="567893"/>
              <a:ext cx="1855222" cy="1113133"/>
            </a:xfrm>
            <a:prstGeom prst="rect">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2"/>
            <p:cNvSpPr txBox="1"/>
            <p:nvPr/>
          </p:nvSpPr>
          <p:spPr>
            <a:xfrm>
              <a:off x="2287910"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2 – Specification. </a:t>
              </a:r>
              <a:r>
                <a:rPr lang="en-US" sz="1200">
                  <a:solidFill>
                    <a:schemeClr val="lt1"/>
                  </a:solidFill>
                  <a:latin typeface="Calibri"/>
                  <a:ea typeface="Calibri"/>
                  <a:cs typeface="Calibri"/>
                  <a:sym typeface="Calibri"/>
                </a:rPr>
                <a:t>This is the documented statement of requirements. </a:t>
              </a:r>
              <a:endParaRPr/>
            </a:p>
          </p:txBody>
        </p:sp>
        <p:sp>
          <p:nvSpPr>
            <p:cNvPr id="389" name="Google Shape;389;p22"/>
            <p:cNvSpPr/>
            <p:nvPr/>
          </p:nvSpPr>
          <p:spPr>
            <a:xfrm>
              <a:off x="6423257" y="1078740"/>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4"/>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2"/>
            <p:cNvSpPr txBox="1"/>
            <p:nvPr/>
          </p:nvSpPr>
          <p:spPr>
            <a:xfrm>
              <a:off x="6610640"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1" name="Google Shape;391;p22"/>
            <p:cNvSpPr/>
            <p:nvPr/>
          </p:nvSpPr>
          <p:spPr>
            <a:xfrm>
              <a:off x="4569834" y="567893"/>
              <a:ext cx="1855222" cy="1113133"/>
            </a:xfrm>
            <a:prstGeom prst="rect">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2"/>
            <p:cNvSpPr txBox="1"/>
            <p:nvPr/>
          </p:nvSpPr>
          <p:spPr>
            <a:xfrm>
              <a:off x="4569834"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3 – Make or buy? </a:t>
              </a:r>
              <a:r>
                <a:rPr lang="en-US" sz="1200">
                  <a:solidFill>
                    <a:schemeClr val="lt1"/>
                  </a:solidFill>
                  <a:latin typeface="Calibri"/>
                  <a:ea typeface="Calibri"/>
                  <a:cs typeface="Calibri"/>
                  <a:sym typeface="Calibri"/>
                </a:rPr>
                <a:t>The ‘make’ - fulfil the need internally, whereas the ‘buy’ - purchase from a third party.</a:t>
              </a:r>
              <a:endParaRPr/>
            </a:p>
          </p:txBody>
        </p:sp>
        <p:sp>
          <p:nvSpPr>
            <p:cNvPr id="393" name="Google Shape;393;p22"/>
            <p:cNvSpPr/>
            <p:nvPr/>
          </p:nvSpPr>
          <p:spPr>
            <a:xfrm>
              <a:off x="933597" y="1679227"/>
              <a:ext cx="6845772" cy="396101"/>
            </a:xfrm>
            <a:custGeom>
              <a:avLst/>
              <a:gdLst/>
              <a:ahLst/>
              <a:cxnLst/>
              <a:rect l="l" t="t" r="r" b="b"/>
              <a:pathLst>
                <a:path w="120000" h="120000" extrusionOk="0">
                  <a:moveTo>
                    <a:pt x="120000" y="0"/>
                  </a:moveTo>
                  <a:lnTo>
                    <a:pt x="120000" y="65180"/>
                  </a:lnTo>
                  <a:lnTo>
                    <a:pt x="0" y="65180"/>
                  </a:lnTo>
                  <a:lnTo>
                    <a:pt x="0" y="120000"/>
                  </a:lnTo>
                </a:path>
              </a:pathLst>
            </a:custGeom>
            <a:noFill/>
            <a:ln w="9525" cap="flat" cmpd="sng">
              <a:solidFill>
                <a:srgbClr val="49ACC5"/>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2"/>
            <p:cNvSpPr txBox="1"/>
            <p:nvPr/>
          </p:nvSpPr>
          <p:spPr>
            <a:xfrm>
              <a:off x="4185007" y="1875142"/>
              <a:ext cx="342952"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5" name="Google Shape;395;p22"/>
            <p:cNvSpPr/>
            <p:nvPr/>
          </p:nvSpPr>
          <p:spPr>
            <a:xfrm>
              <a:off x="6851758" y="567893"/>
              <a:ext cx="1855222" cy="1113133"/>
            </a:xfrm>
            <a:prstGeom prst="rect">
              <a:avLst/>
            </a:prstGeom>
            <a:solidFill>
              <a:srgbClr val="49ACC5"/>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2"/>
            <p:cNvSpPr txBox="1"/>
            <p:nvPr/>
          </p:nvSpPr>
          <p:spPr>
            <a:xfrm>
              <a:off x="6851758"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4 – Identify suppliers. I</a:t>
              </a:r>
              <a:r>
                <a:rPr lang="en-US" sz="1200">
                  <a:solidFill>
                    <a:schemeClr val="lt1"/>
                  </a:solidFill>
                  <a:latin typeface="Calibri"/>
                  <a:ea typeface="Calibri"/>
                  <a:cs typeface="Calibri"/>
                  <a:sym typeface="Calibri"/>
                </a:rPr>
                <a:t>nvolves searching and analysing and identifying suitable and appropriate resources.</a:t>
              </a:r>
              <a:endParaRPr/>
            </a:p>
          </p:txBody>
        </p:sp>
        <p:sp>
          <p:nvSpPr>
            <p:cNvPr id="397" name="Google Shape;397;p22"/>
            <p:cNvSpPr/>
            <p:nvPr/>
          </p:nvSpPr>
          <p:spPr>
            <a:xfrm>
              <a:off x="1859409" y="2618575"/>
              <a:ext cx="396101" cy="91440"/>
            </a:xfrm>
            <a:custGeom>
              <a:avLst/>
              <a:gdLst/>
              <a:ahLst/>
              <a:cxnLst/>
              <a:rect l="l" t="t" r="r" b="b"/>
              <a:pathLst>
                <a:path w="120000" h="120000" extrusionOk="0">
                  <a:moveTo>
                    <a:pt x="0" y="60000"/>
                  </a:moveTo>
                  <a:lnTo>
                    <a:pt x="120000" y="60000"/>
                  </a:lnTo>
                </a:path>
              </a:pathLst>
            </a:custGeom>
            <a:noFill/>
            <a:ln w="9525" cap="flat" cmpd="sng">
              <a:solidFill>
                <a:srgbClr val="F7954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2"/>
            <p:cNvSpPr txBox="1"/>
            <p:nvPr/>
          </p:nvSpPr>
          <p:spPr>
            <a:xfrm>
              <a:off x="2046792"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9" name="Google Shape;399;p22"/>
            <p:cNvSpPr/>
            <p:nvPr/>
          </p:nvSpPr>
          <p:spPr>
            <a:xfrm>
              <a:off x="5986" y="2107728"/>
              <a:ext cx="1855222" cy="1113133"/>
            </a:xfrm>
            <a:prstGeom prst="rect">
              <a:avLst/>
            </a:prstGeom>
            <a:solidFill>
              <a:srgbClr val="F7954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2"/>
            <p:cNvSpPr txBox="1"/>
            <p:nvPr/>
          </p:nvSpPr>
          <p:spPr>
            <a:xfrm>
              <a:off x="5986"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5 – Source selection. </a:t>
              </a:r>
              <a:r>
                <a:rPr lang="en-US" sz="1200">
                  <a:solidFill>
                    <a:schemeClr val="lt1"/>
                  </a:solidFill>
                  <a:latin typeface="Calibri"/>
                  <a:ea typeface="Calibri"/>
                  <a:cs typeface="Calibri"/>
                  <a:sym typeface="Calibri"/>
                </a:rPr>
                <a:t>This involves identifying the preferred supplier to supply the goods or services.</a:t>
              </a:r>
              <a:endParaRPr sz="1200">
                <a:solidFill>
                  <a:schemeClr val="lt1"/>
                </a:solidFill>
                <a:latin typeface="Calibri"/>
                <a:ea typeface="Calibri"/>
                <a:cs typeface="Calibri"/>
                <a:sym typeface="Calibri"/>
              </a:endParaRPr>
            </a:p>
          </p:txBody>
        </p:sp>
        <p:sp>
          <p:nvSpPr>
            <p:cNvPr id="401" name="Google Shape;401;p22"/>
            <p:cNvSpPr/>
            <p:nvPr/>
          </p:nvSpPr>
          <p:spPr>
            <a:xfrm>
              <a:off x="4141333" y="2618575"/>
              <a:ext cx="396101" cy="91440"/>
            </a:xfrm>
            <a:custGeom>
              <a:avLst/>
              <a:gdLst/>
              <a:ahLst/>
              <a:cxnLst/>
              <a:rect l="l" t="t" r="r" b="b"/>
              <a:pathLst>
                <a:path w="120000" h="120000" extrusionOk="0">
                  <a:moveTo>
                    <a:pt x="0" y="60000"/>
                  </a:moveTo>
                  <a:lnTo>
                    <a:pt x="120000" y="60000"/>
                  </a:lnTo>
                </a:path>
              </a:pathLst>
            </a:custGeom>
            <a:noFill/>
            <a:ln w="9525" cap="flat" cmpd="sng">
              <a:solidFill>
                <a:srgbClr val="BF504D"/>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2"/>
            <p:cNvSpPr txBox="1"/>
            <p:nvPr/>
          </p:nvSpPr>
          <p:spPr>
            <a:xfrm>
              <a:off x="4328716"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03" name="Google Shape;403;p22"/>
            <p:cNvSpPr/>
            <p:nvPr/>
          </p:nvSpPr>
          <p:spPr>
            <a:xfrm>
              <a:off x="2287910" y="2107728"/>
              <a:ext cx="1855222" cy="1113133"/>
            </a:xfrm>
            <a:prstGeom prst="rect">
              <a:avLst/>
            </a:prstGeom>
            <a:solidFill>
              <a:srgbClr val="BF504D"/>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2"/>
            <p:cNvSpPr txBox="1"/>
            <p:nvPr/>
          </p:nvSpPr>
          <p:spPr>
            <a:xfrm>
              <a:off x="2287910"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6 – Negotiate contract. </a:t>
              </a:r>
              <a:r>
                <a:rPr lang="en-US" sz="1200">
                  <a:solidFill>
                    <a:schemeClr val="lt1"/>
                  </a:solidFill>
                  <a:latin typeface="Calibri"/>
                  <a:ea typeface="Calibri"/>
                  <a:cs typeface="Calibri"/>
                  <a:sym typeface="Calibri"/>
                </a:rPr>
                <a:t>Once a supplier has been selected there may need to be several rounds of negotiation.</a:t>
              </a:r>
              <a:endParaRPr sz="1200">
                <a:solidFill>
                  <a:schemeClr val="lt1"/>
                </a:solidFill>
                <a:latin typeface="Calibri"/>
                <a:ea typeface="Calibri"/>
                <a:cs typeface="Calibri"/>
                <a:sym typeface="Calibri"/>
              </a:endParaRPr>
            </a:p>
          </p:txBody>
        </p:sp>
        <p:sp>
          <p:nvSpPr>
            <p:cNvPr id="405" name="Google Shape;405;p22"/>
            <p:cNvSpPr/>
            <p:nvPr/>
          </p:nvSpPr>
          <p:spPr>
            <a:xfrm>
              <a:off x="6423257" y="2618575"/>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2"/>
            <p:cNvSpPr txBox="1"/>
            <p:nvPr/>
          </p:nvSpPr>
          <p:spPr>
            <a:xfrm>
              <a:off x="6610640"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07" name="Google Shape;407;p22"/>
            <p:cNvSpPr/>
            <p:nvPr/>
          </p:nvSpPr>
          <p:spPr>
            <a:xfrm>
              <a:off x="4569834" y="2107728"/>
              <a:ext cx="1855222" cy="1113133"/>
            </a:xfrm>
            <a:prstGeom prst="rect">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2"/>
            <p:cNvSpPr txBox="1"/>
            <p:nvPr/>
          </p:nvSpPr>
          <p:spPr>
            <a:xfrm>
              <a:off x="4569834"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7 – Receipt and payment. </a:t>
              </a:r>
              <a:r>
                <a:rPr lang="en-US" sz="1200">
                  <a:solidFill>
                    <a:schemeClr val="lt1"/>
                  </a:solidFill>
                  <a:latin typeface="Calibri"/>
                  <a:ea typeface="Calibri"/>
                  <a:cs typeface="Calibri"/>
                  <a:sym typeface="Calibri"/>
                </a:rPr>
                <a:t>Payment for goods and services.</a:t>
              </a:r>
              <a:endParaRPr sz="1200">
                <a:solidFill>
                  <a:schemeClr val="lt1"/>
                </a:solidFill>
                <a:latin typeface="Calibri"/>
                <a:ea typeface="Calibri"/>
                <a:cs typeface="Calibri"/>
                <a:sym typeface="Calibri"/>
              </a:endParaRPr>
            </a:p>
          </p:txBody>
        </p:sp>
        <p:sp>
          <p:nvSpPr>
            <p:cNvPr id="409" name="Google Shape;409;p22"/>
            <p:cNvSpPr/>
            <p:nvPr/>
          </p:nvSpPr>
          <p:spPr>
            <a:xfrm>
              <a:off x="933597" y="3219062"/>
              <a:ext cx="6845772" cy="396101"/>
            </a:xfrm>
            <a:custGeom>
              <a:avLst/>
              <a:gdLst/>
              <a:ahLst/>
              <a:cxnLst/>
              <a:rect l="l" t="t" r="r" b="b"/>
              <a:pathLst>
                <a:path w="120000" h="120000" extrusionOk="0">
                  <a:moveTo>
                    <a:pt x="120000" y="0"/>
                  </a:moveTo>
                  <a:lnTo>
                    <a:pt x="120000" y="65180"/>
                  </a:lnTo>
                  <a:lnTo>
                    <a:pt x="0" y="65180"/>
                  </a:lnTo>
                  <a:lnTo>
                    <a:pt x="0" y="120000"/>
                  </a:lnTo>
                </a:path>
              </a:pathLst>
            </a:custGeom>
            <a:noFill/>
            <a:ln w="9525" cap="flat" cmpd="sng">
              <a:solidFill>
                <a:schemeClr val="accent4"/>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2"/>
            <p:cNvSpPr txBox="1"/>
            <p:nvPr/>
          </p:nvSpPr>
          <p:spPr>
            <a:xfrm>
              <a:off x="4185007" y="3414977"/>
              <a:ext cx="342952"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11" name="Google Shape;411;p22"/>
            <p:cNvSpPr/>
            <p:nvPr/>
          </p:nvSpPr>
          <p:spPr>
            <a:xfrm>
              <a:off x="6851758" y="2107728"/>
              <a:ext cx="1855222" cy="1113133"/>
            </a:xfrm>
            <a:prstGeom prst="rect">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2"/>
            <p:cNvSpPr txBox="1"/>
            <p:nvPr/>
          </p:nvSpPr>
          <p:spPr>
            <a:xfrm>
              <a:off x="6851758"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8 – Manage contract. </a:t>
              </a:r>
              <a:r>
                <a:rPr lang="en-US" sz="1200">
                  <a:solidFill>
                    <a:schemeClr val="lt1"/>
                  </a:solidFill>
                  <a:latin typeface="Calibri"/>
                  <a:ea typeface="Calibri"/>
                  <a:cs typeface="Calibri"/>
                  <a:sym typeface="Calibri"/>
                </a:rPr>
                <a:t>The contract needs to be managed in order to ensure performance by the supplier. </a:t>
              </a:r>
              <a:endParaRPr/>
            </a:p>
          </p:txBody>
        </p:sp>
        <p:sp>
          <p:nvSpPr>
            <p:cNvPr id="413" name="Google Shape;413;p22"/>
            <p:cNvSpPr/>
            <p:nvPr/>
          </p:nvSpPr>
          <p:spPr>
            <a:xfrm>
              <a:off x="1859409" y="4158410"/>
              <a:ext cx="396101" cy="91440"/>
            </a:xfrm>
            <a:custGeom>
              <a:avLst/>
              <a:gdLst/>
              <a:ahLst/>
              <a:cxnLst/>
              <a:rect l="l" t="t" r="r" b="b"/>
              <a:pathLst>
                <a:path w="120000" h="120000" extrusionOk="0">
                  <a:moveTo>
                    <a:pt x="0" y="60000"/>
                  </a:moveTo>
                  <a:lnTo>
                    <a:pt x="120000" y="60000"/>
                  </a:lnTo>
                </a:path>
              </a:pathLst>
            </a:custGeom>
            <a:noFill/>
            <a:ln w="9525" cap="flat" cmpd="sng">
              <a:solidFill>
                <a:srgbClr val="49ACC5"/>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2"/>
            <p:cNvSpPr txBox="1"/>
            <p:nvPr/>
          </p:nvSpPr>
          <p:spPr>
            <a:xfrm>
              <a:off x="2046792" y="420199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15" name="Google Shape;415;p22"/>
            <p:cNvSpPr/>
            <p:nvPr/>
          </p:nvSpPr>
          <p:spPr>
            <a:xfrm>
              <a:off x="5986" y="3647563"/>
              <a:ext cx="1855222" cy="1113133"/>
            </a:xfrm>
            <a:prstGeom prst="rect">
              <a:avLst/>
            </a:prstGeom>
            <a:solidFill>
              <a:srgbClr val="49ACC5"/>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2"/>
            <p:cNvSpPr txBox="1"/>
            <p:nvPr/>
          </p:nvSpPr>
          <p:spPr>
            <a:xfrm>
              <a:off x="5986" y="364756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9 – Consumption. </a:t>
              </a:r>
              <a:r>
                <a:rPr lang="en-US" sz="1200">
                  <a:solidFill>
                    <a:schemeClr val="lt1"/>
                  </a:solidFill>
                  <a:latin typeface="Calibri"/>
                  <a:ea typeface="Calibri"/>
                  <a:cs typeface="Calibri"/>
                  <a:sym typeface="Calibri"/>
                </a:rPr>
                <a:t>The bought-in goods and serviced are utilised during the life of the contract.</a:t>
              </a:r>
              <a:endParaRPr sz="1200">
                <a:solidFill>
                  <a:schemeClr val="lt1"/>
                </a:solidFill>
                <a:latin typeface="Calibri"/>
                <a:ea typeface="Calibri"/>
                <a:cs typeface="Calibri"/>
                <a:sym typeface="Calibri"/>
              </a:endParaRPr>
            </a:p>
          </p:txBody>
        </p:sp>
        <p:sp>
          <p:nvSpPr>
            <p:cNvPr id="417" name="Google Shape;417;p22"/>
            <p:cNvSpPr/>
            <p:nvPr/>
          </p:nvSpPr>
          <p:spPr>
            <a:xfrm>
              <a:off x="2287910" y="3647563"/>
              <a:ext cx="1855222" cy="1113133"/>
            </a:xfrm>
            <a:prstGeom prst="rect">
              <a:avLst/>
            </a:prstGeom>
            <a:solidFill>
              <a:srgbClr val="F7954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2"/>
            <p:cNvSpPr txBox="1"/>
            <p:nvPr/>
          </p:nvSpPr>
          <p:spPr>
            <a:xfrm>
              <a:off x="2287910" y="364756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10 – Decommission and disposal. </a:t>
              </a:r>
              <a:r>
                <a:rPr lang="en-US" sz="1200">
                  <a:solidFill>
                    <a:schemeClr val="lt1"/>
                  </a:solidFill>
                  <a:latin typeface="Calibri"/>
                  <a:ea typeface="Calibri"/>
                  <a:cs typeface="Calibri"/>
                  <a:sym typeface="Calibri"/>
                </a:rPr>
                <a:t>The end of the life cycle involves the disposal of the product. </a:t>
              </a:r>
              <a:endParaRPr/>
            </a:p>
          </p:txBody>
        </p:sp>
      </p:grpSp>
      <p:pic>
        <p:nvPicPr>
          <p:cNvPr id="419" name="Google Shape;419;p22" descr="Sümboolika ja ajalugu - Tallinna Tehnikakõrgkool"/>
          <p:cNvPicPr preferRelativeResize="0"/>
          <p:nvPr/>
        </p:nvPicPr>
        <p:blipFill rotWithShape="1">
          <a:blip r:embed="rId4">
            <a:alphaModFix/>
          </a:blip>
          <a:srcRect/>
          <a:stretch/>
        </p:blipFill>
        <p:spPr>
          <a:xfrm>
            <a:off x="5888828" y="5541248"/>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20" name="Google Shape;420;p22" descr="Graphical user interface, text, application&#10;&#10;Description automatically generated"/>
          <p:cNvPicPr preferRelativeResize="0"/>
          <p:nvPr/>
        </p:nvPicPr>
        <p:blipFill rotWithShape="1">
          <a:blip r:embed="rId5">
            <a:alphaModFix/>
          </a:blip>
          <a:srcRect/>
          <a:stretch/>
        </p:blipFill>
        <p:spPr>
          <a:xfrm>
            <a:off x="179512" y="293177"/>
            <a:ext cx="1496799" cy="562613"/>
          </a:xfrm>
          <a:prstGeom prst="rect">
            <a:avLst/>
          </a:prstGeom>
          <a:noFill/>
          <a:ln>
            <a:noFill/>
          </a:ln>
          <a:effectLst>
            <a:outerShdw blurRad="406400" dist="317500" dir="5400000" sx="89000" sy="89000" rotWithShape="0">
              <a:srgbClr val="000000">
                <a:alpha val="14901"/>
              </a:srgbClr>
            </a:outerShdw>
          </a:effectLst>
        </p:spPr>
      </p:pic>
      <p:pic>
        <p:nvPicPr>
          <p:cNvPr id="421" name="Google Shape;421;p22"/>
          <p:cNvPicPr preferRelativeResize="0"/>
          <p:nvPr/>
        </p:nvPicPr>
        <p:blipFill rotWithShape="1">
          <a:blip r:embed="rId6">
            <a:alphaModFix/>
          </a:blip>
          <a:srcRect/>
          <a:stretch/>
        </p:blipFill>
        <p:spPr>
          <a:xfrm>
            <a:off x="8076363" y="29317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25"/>
        <p:cNvGrpSpPr/>
        <p:nvPr/>
      </p:nvGrpSpPr>
      <p:grpSpPr>
        <a:xfrm>
          <a:off x="0" y="0"/>
          <a:ext cx="0" cy="0"/>
          <a:chOff x="0" y="0"/>
          <a:chExt cx="0" cy="0"/>
        </a:xfrm>
      </p:grpSpPr>
      <p:sp>
        <p:nvSpPr>
          <p:cNvPr id="426" name="Google Shape;426;p23"/>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7" name="Google Shape;427;p23"/>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8" name="Google Shape;428;p23"/>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9" name="Google Shape;429;p23"/>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b="1"/>
              <a:t>ABC analyze</a:t>
            </a:r>
            <a:endParaRPr b="1"/>
          </a:p>
        </p:txBody>
      </p:sp>
      <p:sp>
        <p:nvSpPr>
          <p:cNvPr id="430" name="Google Shape;430;p23"/>
          <p:cNvSpPr txBox="1">
            <a:spLocks noGrp="1"/>
          </p:cNvSpPr>
          <p:nvPr>
            <p:ph type="body" idx="1"/>
          </p:nvPr>
        </p:nvSpPr>
        <p:spPr>
          <a:xfrm>
            <a:off x="628650" y="2021249"/>
            <a:ext cx="4280673" cy="415571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lt1"/>
              </a:buClr>
              <a:buSzPts val="2200"/>
              <a:buChar char="•"/>
            </a:pPr>
            <a:r>
              <a:rPr lang="en-US" sz="2200"/>
              <a:t>ABC Analysis also referred to as ABC Classification</a:t>
            </a:r>
            <a:r>
              <a:rPr lang="en-US" sz="2200" b="1"/>
              <a:t>,</a:t>
            </a:r>
            <a:r>
              <a:rPr lang="en-US" sz="2200"/>
              <a:t> is an integral part of material management. It is an inventory categorization method, which classifies the inventory primarily into three distinct categories based on the revenue generation.</a:t>
            </a:r>
            <a:endParaRPr sz="2200"/>
          </a:p>
        </p:txBody>
      </p:sp>
      <p:pic>
        <p:nvPicPr>
          <p:cNvPr id="431" name="Google Shape;431;p23" descr="Sümboolika ja ajalugu - Tallinna Tehnikakõrgkool"/>
          <p:cNvPicPr preferRelativeResize="0"/>
          <p:nvPr/>
        </p:nvPicPr>
        <p:blipFill rotWithShape="1">
          <a:blip r:embed="rId3">
            <a:alphaModFix/>
          </a:blip>
          <a:srcRect/>
          <a:stretch/>
        </p:blipFill>
        <p:spPr>
          <a:xfrm>
            <a:off x="5807922" y="790316"/>
            <a:ext cx="3094779" cy="874275"/>
          </a:xfrm>
          <a:prstGeom prst="rect">
            <a:avLst/>
          </a:prstGeom>
          <a:noFill/>
          <a:ln>
            <a:noFill/>
          </a:ln>
        </p:spPr>
      </p:pic>
      <p:pic>
        <p:nvPicPr>
          <p:cNvPr id="432" name="Google Shape;432;p23" descr="Graphical user interface, text, application&#10;&#10;Description automatically generated"/>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433" name="Google Shape;433;p23"/>
          <p:cNvPicPr preferRelativeResize="0"/>
          <p:nvPr/>
        </p:nvPicPr>
        <p:blipFill rotWithShape="1">
          <a:blip r:embed="rId5">
            <a:alphaModFix/>
          </a:blip>
          <a:srcRect/>
          <a:stretch/>
        </p:blipFill>
        <p:spPr>
          <a:xfrm>
            <a:off x="7165180" y="4657651"/>
            <a:ext cx="1737518" cy="1600345"/>
          </a:xfrm>
          <a:prstGeom prst="rect">
            <a:avLst/>
          </a:prstGeom>
          <a:noFill/>
          <a:ln>
            <a:noFill/>
          </a:ln>
        </p:spPr>
      </p:pic>
      <p:pic>
        <p:nvPicPr>
          <p:cNvPr id="434" name="Google Shape;434;p23" descr="Sümboolika ja ajalugu - Tallinna Tehnikakõrgkool"/>
          <p:cNvPicPr preferRelativeResize="0"/>
          <p:nvPr/>
        </p:nvPicPr>
        <p:blipFill rotWithShape="1">
          <a:blip r:embed="rId3">
            <a:alphaModFix/>
          </a:blip>
          <a:srcRect/>
          <a:stretch/>
        </p:blipFill>
        <p:spPr>
          <a:xfrm>
            <a:off x="5807919" y="795677"/>
            <a:ext cx="3094779" cy="874275"/>
          </a:xfrm>
          <a:prstGeom prst="rect">
            <a:avLst/>
          </a:prstGeom>
          <a:noFill/>
          <a:ln>
            <a:noFill/>
          </a:ln>
        </p:spPr>
      </p:pic>
      <p:pic>
        <p:nvPicPr>
          <p:cNvPr id="435" name="Google Shape;435;p23" descr="Graphical user interface, text, application&#10;&#10;Description automatically generated"/>
          <p:cNvPicPr preferRelativeResize="0"/>
          <p:nvPr/>
        </p:nvPicPr>
        <p:blipFill rotWithShape="1">
          <a:blip r:embed="rId4">
            <a:alphaModFix/>
          </a:blip>
          <a:srcRect/>
          <a:stretch/>
        </p:blipFill>
        <p:spPr>
          <a:xfrm>
            <a:off x="6579390" y="2852936"/>
            <a:ext cx="2323308" cy="96854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2200"/>
              <a:buFont typeface="Calibri"/>
              <a:buNone/>
            </a:pPr>
            <a:r>
              <a:rPr lang="en-US" sz="2200"/>
              <a:t>ABC Analysis is based on the theory that all inventory items cannot have similar or equal value.</a:t>
            </a:r>
            <a:endParaRPr/>
          </a:p>
        </p:txBody>
      </p:sp>
      <p:sp>
        <p:nvSpPr>
          <p:cNvPr id="441" name="Google Shape;441;p24" descr="Classification of ABC Analysis "/>
          <p:cNvSpPr/>
          <p:nvPr/>
        </p:nvSpPr>
        <p:spPr>
          <a:xfrm>
            <a:off x="441960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42" name="Google Shape;442;p24"/>
          <p:cNvPicPr preferRelativeResize="0">
            <a:picLocks noGrp="1"/>
          </p:cNvPicPr>
          <p:nvPr>
            <p:ph type="body" idx="1"/>
          </p:nvPr>
        </p:nvPicPr>
        <p:blipFill rotWithShape="1">
          <a:blip r:embed="rId3">
            <a:alphaModFix/>
          </a:blip>
          <a:srcRect/>
          <a:stretch/>
        </p:blipFill>
        <p:spPr>
          <a:xfrm>
            <a:off x="1257300" y="1688330"/>
            <a:ext cx="6629400" cy="3657600"/>
          </a:xfrm>
          <a:prstGeom prst="rect">
            <a:avLst/>
          </a:prstGeom>
          <a:noFill/>
          <a:ln>
            <a:noFill/>
          </a:ln>
        </p:spPr>
      </p:pic>
      <p:pic>
        <p:nvPicPr>
          <p:cNvPr id="443" name="Google Shape;443;p24"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44" name="Google Shape;444;p24"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45" name="Google Shape;445;p24"/>
          <p:cNvPicPr preferRelativeResize="0"/>
          <p:nvPr/>
        </p:nvPicPr>
        <p:blipFill rotWithShape="1">
          <a:blip r:embed="rId6">
            <a:alphaModFix/>
          </a:blip>
          <a:srcRect/>
          <a:stretch/>
        </p:blipFill>
        <p:spPr>
          <a:xfrm>
            <a:off x="3971088" y="5745051"/>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9"/>
        <p:cNvGrpSpPr/>
        <p:nvPr/>
      </p:nvGrpSpPr>
      <p:grpSpPr>
        <a:xfrm>
          <a:off x="0" y="0"/>
          <a:ext cx="0" cy="0"/>
          <a:chOff x="0" y="0"/>
          <a:chExt cx="0" cy="0"/>
        </a:xfrm>
      </p:grpSpPr>
      <p:sp>
        <p:nvSpPr>
          <p:cNvPr id="450" name="Google Shape;450;p25"/>
          <p:cNvSpPr/>
          <p:nvPr/>
        </p:nvSpPr>
        <p:spPr>
          <a:xfrm>
            <a:off x="0"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1" name="Google Shape;451;p25"/>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52" name="Google Shape;452;p25"/>
          <p:cNvSpPr txBox="1">
            <a:spLocks noGrp="1"/>
          </p:cNvSpPr>
          <p:nvPr>
            <p:ph type="body" idx="1"/>
          </p:nvPr>
        </p:nvSpPr>
        <p:spPr>
          <a:xfrm>
            <a:off x="756138" y="751478"/>
            <a:ext cx="7631722" cy="767904"/>
          </a:xfrm>
          <a:prstGeom prst="rect">
            <a:avLst/>
          </a:prstGeom>
          <a:noFill/>
          <a:ln>
            <a:noFill/>
          </a:ln>
        </p:spPr>
        <p:txBody>
          <a:bodyPr spcFirstLastPara="1" wrap="square" lIns="91425" tIns="45700" rIns="91425" bIns="45700" anchor="ctr" anchorCtr="0">
            <a:normAutofit fontScale="850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38"/>
              </a:spcBef>
              <a:spcAft>
                <a:spcPts val="0"/>
              </a:spcAft>
              <a:buClr>
                <a:schemeClr val="dk1"/>
              </a:buClr>
              <a:buSzPct val="100000"/>
              <a:buNone/>
            </a:pPr>
            <a:endParaRPr sz="1400"/>
          </a:p>
          <a:p>
            <a:pPr marL="0" lvl="0" indent="0" algn="ctr" rtl="0">
              <a:lnSpc>
                <a:spcPct val="90000"/>
              </a:lnSpc>
              <a:spcBef>
                <a:spcPts val="510"/>
              </a:spcBef>
              <a:spcAft>
                <a:spcPts val="0"/>
              </a:spcAft>
              <a:buClr>
                <a:schemeClr val="dk1"/>
              </a:buClr>
              <a:buSzPct val="100000"/>
              <a:buNone/>
            </a:pPr>
            <a:r>
              <a:rPr lang="en-US" sz="3000" b="1"/>
              <a:t>What does it mean VMI in supply chain management?</a:t>
            </a:r>
            <a:endParaRPr sz="3000" b="1"/>
          </a:p>
        </p:txBody>
      </p:sp>
      <p:pic>
        <p:nvPicPr>
          <p:cNvPr id="453" name="Google Shape;453;p25"/>
          <p:cNvPicPr preferRelativeResize="0"/>
          <p:nvPr/>
        </p:nvPicPr>
        <p:blipFill rotWithShape="1">
          <a:blip r:embed="rId3">
            <a:alphaModFix/>
          </a:blip>
          <a:srcRect/>
          <a:stretch/>
        </p:blipFill>
        <p:spPr>
          <a:xfrm>
            <a:off x="1074803" y="1606491"/>
            <a:ext cx="7462953" cy="3899393"/>
          </a:xfrm>
          <a:prstGeom prst="rect">
            <a:avLst/>
          </a:prstGeom>
          <a:noFill/>
          <a:ln>
            <a:noFill/>
          </a:ln>
        </p:spPr>
      </p:pic>
      <p:pic>
        <p:nvPicPr>
          <p:cNvPr id="454" name="Google Shape;454;p25" descr="Graphical user interface, text, application&#10;&#10;Description automatically generated"/>
          <p:cNvPicPr preferRelativeResize="0"/>
          <p:nvPr/>
        </p:nvPicPr>
        <p:blipFill rotWithShape="1">
          <a:blip r:embed="rId4">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55" name="Google Shape;455;p25"/>
          <p:cNvPicPr preferRelativeResize="0"/>
          <p:nvPr/>
        </p:nvPicPr>
        <p:blipFill rotWithShape="1">
          <a:blip r:embed="rId5">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56" name="Google Shape;456;p25" descr="Sümboolika ja ajalugu - Tallinna Tehnikakõrgkool"/>
          <p:cNvPicPr preferRelativeResize="0"/>
          <p:nvPr/>
        </p:nvPicPr>
        <p:blipFill rotWithShape="1">
          <a:blip r:embed="rId6">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26"/>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62" name="Google Shape;462;p26"/>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63" name="Google Shape;463;p26"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64" name="Google Shape;464;p26"/>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65" name="Google Shape;465;p26"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466" name="Google Shape;466;p26"/>
          <p:cNvSpPr/>
          <p:nvPr/>
        </p:nvSpPr>
        <p:spPr>
          <a:xfrm>
            <a:off x="231861" y="1715610"/>
            <a:ext cx="8892480" cy="3816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Vendor Managed Inventory (VMI) is an alternative to the traditional order‐based replenishment practice, being a more efficient supply chain integration strategy and collaboration concept. In a VMI relationship, the supplier is empowered to manage customer’s inventory and replenish the goods at customer site automatically under agreed conditions and rules.</a:t>
            </a:r>
            <a:endParaRPr sz="2200">
              <a:solidFill>
                <a:schemeClr val="dk1"/>
              </a:solidFill>
              <a:latin typeface="Calibri"/>
              <a:ea typeface="Calibri"/>
              <a:cs typeface="Calibri"/>
              <a:sym typeface="Calibri"/>
            </a:endParaRPr>
          </a:p>
          <a:p>
            <a:pPr marL="0" marR="0" lvl="0" indent="0" algn="l" rtl="0">
              <a:spcBef>
                <a:spcPts val="0"/>
              </a:spcBef>
              <a:spcAft>
                <a:spcPts val="0"/>
              </a:spcAft>
              <a:buNone/>
            </a:pPr>
            <a:endParaRPr sz="2200">
              <a:solidFill>
                <a:schemeClr val="dk1"/>
              </a:solidFill>
              <a:latin typeface="Calibri"/>
              <a:ea typeface="Calibri"/>
              <a:cs typeface="Calibri"/>
              <a:sym typeface="Calibri"/>
            </a:endParaRPr>
          </a:p>
          <a:p>
            <a:pPr marL="0" marR="0" lvl="0" indent="0" algn="l" rtl="0">
              <a:spcBef>
                <a:spcPts val="0"/>
              </a:spcBef>
              <a:spcAft>
                <a:spcPts val="0"/>
              </a:spcAft>
              <a:buNone/>
            </a:pPr>
            <a:r>
              <a:rPr lang="en-US" sz="2200">
                <a:solidFill>
                  <a:schemeClr val="dk1"/>
                </a:solidFill>
                <a:latin typeface="Calibri"/>
                <a:ea typeface="Calibri"/>
                <a:cs typeface="Calibri"/>
                <a:sym typeface="Calibri"/>
              </a:rPr>
              <a:t> Instead of sending the purchase orders, retailers send inventory and sales information electronically to supplier. Based on this demand data, supplier makes periodic resupply decisions regarding order quantities, shipping, and timing. The information about real demand will be transparent to the vendor, reducing uncertainty for its production and operational planning.   </a:t>
            </a:r>
            <a:endParaRPr sz="22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7"/>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72" name="Google Shape;472;p27"/>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73" name="Google Shape;473;p27"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74" name="Google Shape;474;p27"/>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75" name="Google Shape;475;p27"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76" name="Google Shape;476;p27"/>
          <p:cNvPicPr preferRelativeResize="0"/>
          <p:nvPr/>
        </p:nvPicPr>
        <p:blipFill rotWithShape="1">
          <a:blip r:embed="rId6">
            <a:alphaModFix/>
          </a:blip>
          <a:srcRect/>
          <a:stretch/>
        </p:blipFill>
        <p:spPr>
          <a:xfrm>
            <a:off x="480242" y="1376952"/>
            <a:ext cx="8183514" cy="44581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28"/>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82" name="Google Shape;482;p28"/>
          <p:cNvSpPr txBox="1">
            <a:spLocks noGrp="1"/>
          </p:cNvSpPr>
          <p:nvPr>
            <p:ph type="body" idx="1"/>
          </p:nvPr>
        </p:nvSpPr>
        <p:spPr>
          <a:xfrm>
            <a:off x="583829" y="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Advantages of Vendor Managed Inventory (VMI)</a:t>
            </a:r>
            <a:endParaRPr sz="3600" b="1"/>
          </a:p>
        </p:txBody>
      </p:sp>
      <p:pic>
        <p:nvPicPr>
          <p:cNvPr id="483" name="Google Shape;483;p28"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84" name="Google Shape;484;p28"/>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85" name="Google Shape;485;p28"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486" name="Google Shape;486;p28"/>
          <p:cNvSpPr/>
          <p:nvPr/>
        </p:nvSpPr>
        <p:spPr>
          <a:xfrm>
            <a:off x="303121" y="1088499"/>
            <a:ext cx="8537756" cy="4493538"/>
          </a:xfrm>
          <a:prstGeom prst="rect">
            <a:avLst/>
          </a:prstGeom>
          <a:noFill/>
          <a:ln>
            <a:noFill/>
          </a:ln>
        </p:spPr>
        <p:txBody>
          <a:bodyPr spcFirstLastPara="1" wrap="square" lIns="91425" tIns="45700" rIns="91425" bIns="45700" anchor="t" anchorCtr="0">
            <a:spAutoFit/>
          </a:bodyPr>
          <a:lstStyle/>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Improved efficiency. </a:t>
            </a:r>
            <a:r>
              <a:rPr lang="en-US" sz="2200">
                <a:solidFill>
                  <a:srgbClr val="333333"/>
                </a:solidFill>
                <a:latin typeface="Helvetica Neue"/>
                <a:ea typeface="Helvetica Neue"/>
                <a:cs typeface="Helvetica Neue"/>
                <a:sym typeface="Helvetica Neue"/>
              </a:rPr>
              <a:t>Having too much inventory can be costly and take up precious real estate on your shelves, while not enough inventory can cost you sales and delay customer orders. Having the right balance is important not only for your budget, but for your shelf space.</a:t>
            </a:r>
            <a:endParaRPr/>
          </a:p>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Cost reduction. </a:t>
            </a:r>
            <a:r>
              <a:rPr lang="en-US" sz="2200">
                <a:solidFill>
                  <a:srgbClr val="333333"/>
                </a:solidFill>
                <a:latin typeface="Helvetica Neue"/>
                <a:ea typeface="Helvetica Neue"/>
                <a:cs typeface="Helvetica Neue"/>
                <a:sym typeface="Helvetica Neue"/>
              </a:rPr>
              <a:t>Having to carry extra stock can be expensive, while inadvertently running out can cause disruptions and lost sales. </a:t>
            </a:r>
            <a:endParaRPr/>
          </a:p>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Reduced complexity. </a:t>
            </a:r>
            <a:r>
              <a:rPr lang="en-US" sz="2200">
                <a:solidFill>
                  <a:srgbClr val="333333"/>
                </a:solidFill>
                <a:latin typeface="Helvetica Neue"/>
                <a:ea typeface="Helvetica Neue"/>
                <a:cs typeface="Helvetica Neue"/>
                <a:sym typeface="Helvetica Neue"/>
              </a:rPr>
              <a:t>Working with a VMI partner to handle your inventory means not having to deal with multiple vendors. </a:t>
            </a:r>
            <a:r>
              <a:rPr lang="en-US" sz="2200" b="1">
                <a:solidFill>
                  <a:srgbClr val="333333"/>
                </a:solidFill>
                <a:latin typeface="Helvetica Neue"/>
                <a:ea typeface="Helvetica Neue"/>
                <a:cs typeface="Helvetica Neue"/>
                <a:sym typeface="Helvetica Neue"/>
              </a:rPr>
              <a:t>Improved data insights</a:t>
            </a:r>
            <a:r>
              <a:rPr lang="en-US" sz="2200">
                <a:solidFill>
                  <a:srgbClr val="333333"/>
                </a:solidFill>
                <a:latin typeface="Helvetica Neue"/>
                <a:ea typeface="Helvetica Neue"/>
                <a:cs typeface="Helvetica Neue"/>
                <a:sym typeface="Helvetica Neue"/>
              </a:rPr>
              <a:t>. As the vendor and business relationship grows, the supplier can anticipate demand and make data-driven decisions to handle seasonal or market trends.</a:t>
            </a:r>
            <a:endParaRPr sz="2200" b="0" i="0">
              <a:solidFill>
                <a:srgbClr val="333333"/>
              </a:solidFill>
              <a:latin typeface="Helvetica Neue"/>
              <a:ea typeface="Helvetica Neue"/>
              <a:cs typeface="Helvetica Neue"/>
              <a:sym typeface="Helvetica Neue"/>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29"/>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92" name="Google Shape;492;p29"/>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93" name="Google Shape;493;p29"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94" name="Google Shape;494;p29"/>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95" name="Google Shape;495;p29"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96" name="Google Shape;496;p29"/>
          <p:cNvPicPr preferRelativeResize="0"/>
          <p:nvPr/>
        </p:nvPicPr>
        <p:blipFill rotWithShape="1">
          <a:blip r:embed="rId6">
            <a:alphaModFix/>
          </a:blip>
          <a:srcRect/>
          <a:stretch/>
        </p:blipFill>
        <p:spPr>
          <a:xfrm>
            <a:off x="480242" y="1376952"/>
            <a:ext cx="8183514" cy="44581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26"/>
        <p:cNvGrpSpPr/>
        <p:nvPr/>
      </p:nvGrpSpPr>
      <p:grpSpPr>
        <a:xfrm>
          <a:off x="0" y="0"/>
          <a:ext cx="0" cy="0"/>
          <a:chOff x="0" y="0"/>
          <a:chExt cx="0" cy="0"/>
        </a:xfrm>
      </p:grpSpPr>
      <p:sp>
        <p:nvSpPr>
          <p:cNvPr id="127" name="Google Shape;127;p3"/>
          <p:cNvSpPr txBox="1">
            <a:spLocks noGrp="1"/>
          </p:cNvSpPr>
          <p:nvPr>
            <p:ph type="title"/>
          </p:nvPr>
        </p:nvSpPr>
        <p:spPr>
          <a:xfrm>
            <a:off x="5068659" y="385598"/>
            <a:ext cx="3776087"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400"/>
              <a:buFont typeface="Calibri"/>
              <a:buNone/>
            </a:pPr>
            <a:r>
              <a:rPr lang="en-US" sz="3400"/>
              <a:t>The future of higher education in Europe</a:t>
            </a:r>
            <a:endParaRPr/>
          </a:p>
        </p:txBody>
      </p:sp>
      <p:sp>
        <p:nvSpPr>
          <p:cNvPr id="128" name="Google Shape;128;p3"/>
          <p:cNvSpPr/>
          <p:nvPr/>
        </p:nvSpPr>
        <p:spPr>
          <a:xfrm flipH="1">
            <a:off x="0" y="0"/>
            <a:ext cx="4629586" cy="6858000"/>
          </a:xfrm>
          <a:custGeom>
            <a:avLst/>
            <a:gdLst/>
            <a:ahLst/>
            <a:cxnLst/>
            <a:rect l="l" t="t" r="r" b="b"/>
            <a:pathLst>
              <a:path w="6172782" h="6858000" extrusionOk="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9" name="Google Shape;129;p3"/>
          <p:cNvSpPr/>
          <p:nvPr/>
        </p:nvSpPr>
        <p:spPr>
          <a:xfrm flipH="1">
            <a:off x="0" y="0"/>
            <a:ext cx="4518115" cy="6858000"/>
          </a:xfrm>
          <a:custGeom>
            <a:avLst/>
            <a:gdLst/>
            <a:ahLst/>
            <a:cxnLst/>
            <a:rect l="l" t="t" r="r" b="b"/>
            <a:pathLst>
              <a:path w="6024154" h="6858000" extrusionOk="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30" name="Google Shape;130;p3" descr="Sümboolika ja ajalugu - Tallinna Tehnikakõrgkool"/>
          <p:cNvPicPr preferRelativeResize="0"/>
          <p:nvPr/>
        </p:nvPicPr>
        <p:blipFill rotWithShape="1">
          <a:blip r:embed="rId3">
            <a:alphaModFix/>
          </a:blip>
          <a:srcRect/>
          <a:stretch/>
        </p:blipFill>
        <p:spPr>
          <a:xfrm>
            <a:off x="355619" y="682254"/>
            <a:ext cx="3642149" cy="1028907"/>
          </a:xfrm>
          <a:prstGeom prst="rect">
            <a:avLst/>
          </a:prstGeom>
          <a:noFill/>
          <a:ln>
            <a:noFill/>
          </a:ln>
        </p:spPr>
      </p:pic>
      <p:pic>
        <p:nvPicPr>
          <p:cNvPr id="131" name="Google Shape;131;p3" descr="European Parliament"/>
          <p:cNvPicPr preferRelativeResize="0">
            <a:picLocks noGrp="1"/>
          </p:cNvPicPr>
          <p:nvPr>
            <p:ph type="body" idx="1"/>
          </p:nvPr>
        </p:nvPicPr>
        <p:blipFill rotWithShape="1">
          <a:blip r:embed="rId4">
            <a:alphaModFix/>
          </a:blip>
          <a:srcRect/>
          <a:stretch/>
        </p:blipFill>
        <p:spPr>
          <a:xfrm>
            <a:off x="322326" y="3695752"/>
            <a:ext cx="2512579" cy="1874770"/>
          </a:xfrm>
          <a:prstGeom prst="rect">
            <a:avLst/>
          </a:prstGeom>
          <a:noFill/>
          <a:ln>
            <a:noFill/>
          </a:ln>
        </p:spPr>
      </p:pic>
      <p:sp>
        <p:nvSpPr>
          <p:cNvPr id="132" name="Google Shape;132;p3"/>
          <p:cNvSpPr/>
          <p:nvPr/>
        </p:nvSpPr>
        <p:spPr>
          <a:xfrm>
            <a:off x="4619502" y="1879266"/>
            <a:ext cx="4281459" cy="4718086"/>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None/>
            </a:pPr>
            <a:r>
              <a:rPr lang="en-US" sz="2400" b="0" i="0" u="none" strike="noStrike" cap="none">
                <a:solidFill>
                  <a:schemeClr val="lt1"/>
                </a:solidFill>
                <a:latin typeface="Calibri"/>
                <a:ea typeface="Calibri"/>
                <a:cs typeface="Calibri"/>
                <a:sym typeface="Calibri"/>
              </a:rPr>
              <a:t>Online technologies may radically change how we will define higher education, as artificial intelligence and online platforms play an increasing role in research and teaching. </a:t>
            </a:r>
            <a:endParaRPr sz="2400" b="0" i="0" u="none" strike="noStrike" cap="none">
              <a:solidFill>
                <a:schemeClr val="lt1"/>
              </a:solidFill>
              <a:latin typeface="Calibri"/>
              <a:ea typeface="Calibri"/>
              <a:cs typeface="Calibri"/>
              <a:sym typeface="Calibri"/>
            </a:endParaRPr>
          </a:p>
          <a:p>
            <a:pPr marL="0" marR="0" lvl="0" indent="0" algn="l" rtl="0">
              <a:lnSpc>
                <a:spcPct val="80000"/>
              </a:lnSpc>
              <a:spcBef>
                <a:spcPts val="600"/>
              </a:spcBef>
              <a:spcAft>
                <a:spcPts val="0"/>
              </a:spcAft>
              <a:buNone/>
            </a:pPr>
            <a:endParaRPr sz="2400" b="0" i="0" u="none" strike="noStrike" cap="none">
              <a:solidFill>
                <a:schemeClr val="lt1"/>
              </a:solidFill>
              <a:latin typeface="Calibri"/>
              <a:ea typeface="Calibri"/>
              <a:cs typeface="Calibri"/>
              <a:sym typeface="Calibri"/>
            </a:endParaRPr>
          </a:p>
          <a:p>
            <a:pPr marL="0" marR="0" lvl="0" indent="0" algn="l" rtl="0">
              <a:lnSpc>
                <a:spcPct val="80000"/>
              </a:lnSpc>
              <a:spcBef>
                <a:spcPts val="600"/>
              </a:spcBef>
              <a:spcAft>
                <a:spcPts val="0"/>
              </a:spcAft>
              <a:buNone/>
            </a:pPr>
            <a:r>
              <a:rPr lang="en-US" sz="2400" b="0" i="0" u="none" strike="noStrike" cap="none">
                <a:solidFill>
                  <a:schemeClr val="lt1"/>
                </a:solidFill>
                <a:latin typeface="Calibri"/>
                <a:ea typeface="Calibri"/>
                <a:cs typeface="Calibri"/>
                <a:sym typeface="Calibri"/>
              </a:rPr>
              <a:t>The boundaries of fixed rooms and fixed timetables are blurring, which could significantly change curricula, pedagogies and subject matter, as well as research, teaching and learning roles.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0"/>
        <p:cNvGrpSpPr/>
        <p:nvPr/>
      </p:nvGrpSpPr>
      <p:grpSpPr>
        <a:xfrm>
          <a:off x="0" y="0"/>
          <a:ext cx="0" cy="0"/>
          <a:chOff x="0" y="0"/>
          <a:chExt cx="0" cy="0"/>
        </a:xfrm>
      </p:grpSpPr>
      <p:sp>
        <p:nvSpPr>
          <p:cNvPr id="501" name="Google Shape;501;p30"/>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2" name="Google Shape;502;p30"/>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3" name="Google Shape;503;p30"/>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4" name="Google Shape;504;p30"/>
          <p:cNvSpPr txBox="1">
            <a:spLocks noGrp="1"/>
          </p:cNvSpPr>
          <p:nvPr>
            <p:ph type="title"/>
          </p:nvPr>
        </p:nvSpPr>
        <p:spPr>
          <a:xfrm>
            <a:off x="-357716" y="3068960"/>
            <a:ext cx="6705527" cy="1325563"/>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600"/>
              <a:buFont typeface="Calibri"/>
              <a:buNone/>
            </a:pPr>
            <a:r>
              <a:rPr lang="en-US" sz="3600" b="1"/>
              <a:t>LEAN philosophy</a:t>
            </a:r>
            <a:br>
              <a:rPr lang="en-US" sz="3600" b="1"/>
            </a:br>
            <a:r>
              <a:rPr lang="en-US" sz="3600" b="1"/>
              <a:t>In supply chain management</a:t>
            </a:r>
            <a:br>
              <a:rPr lang="en-US" sz="3600" b="1"/>
            </a:br>
            <a:endParaRPr sz="3600"/>
          </a:p>
        </p:txBody>
      </p:sp>
      <p:pic>
        <p:nvPicPr>
          <p:cNvPr id="505" name="Google Shape;505;p30" descr="Sümboolika ja ajalugu - Tallinna Tehnikakõrgkool"/>
          <p:cNvPicPr preferRelativeResize="0"/>
          <p:nvPr/>
        </p:nvPicPr>
        <p:blipFill rotWithShape="1">
          <a:blip r:embed="rId3">
            <a:alphaModFix/>
          </a:blip>
          <a:srcRect/>
          <a:stretch/>
        </p:blipFill>
        <p:spPr>
          <a:xfrm>
            <a:off x="5807922" y="790316"/>
            <a:ext cx="3094779" cy="874275"/>
          </a:xfrm>
          <a:prstGeom prst="rect">
            <a:avLst/>
          </a:prstGeom>
          <a:noFill/>
          <a:ln>
            <a:noFill/>
          </a:ln>
        </p:spPr>
      </p:pic>
      <p:pic>
        <p:nvPicPr>
          <p:cNvPr id="506" name="Google Shape;506;p30" descr="Graphical user interface, text, application&#10;&#10;Description automatically generated"/>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507" name="Google Shape;507;p30"/>
          <p:cNvPicPr preferRelativeResize="0"/>
          <p:nvPr/>
        </p:nvPicPr>
        <p:blipFill rotWithShape="1">
          <a:blip r:embed="rId5">
            <a:alphaModFix/>
          </a:blip>
          <a:srcRect/>
          <a:stretch/>
        </p:blipFill>
        <p:spPr>
          <a:xfrm>
            <a:off x="7165180" y="4657651"/>
            <a:ext cx="1737518" cy="160034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31"/>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pic>
        <p:nvPicPr>
          <p:cNvPr id="514" name="Google Shape;514;p31"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15" name="Google Shape;515;p31"/>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516" name="Google Shape;516;p31"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517" name="Google Shape;517;p31"/>
          <p:cNvSpPr/>
          <p:nvPr/>
        </p:nvSpPr>
        <p:spPr>
          <a:xfrm>
            <a:off x="263650" y="4153577"/>
            <a:ext cx="8616696" cy="144655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200">
                <a:solidFill>
                  <a:srgbClr val="3E5494"/>
                </a:solidFill>
                <a:latin typeface="Gudea"/>
                <a:ea typeface="Gudea"/>
                <a:cs typeface="Gudea"/>
                <a:sym typeface="Gudea"/>
              </a:rPr>
              <a:t>In Lean supply chain management, the focus is on the relentless elimination of non-value added time and consequent reduction of lead time at every step of the supply chain from the manufacturing of raw materials by suppliers to the delivery of finished goods to the end user.</a:t>
            </a:r>
            <a:endParaRPr sz="2200">
              <a:solidFill>
                <a:schemeClr val="dk1"/>
              </a:solidFill>
              <a:latin typeface="Calibri"/>
              <a:ea typeface="Calibri"/>
              <a:cs typeface="Calibri"/>
              <a:sym typeface="Calibri"/>
            </a:endParaRPr>
          </a:p>
        </p:txBody>
      </p:sp>
      <p:pic>
        <p:nvPicPr>
          <p:cNvPr id="518" name="Google Shape;518;p31"/>
          <p:cNvPicPr preferRelativeResize="0"/>
          <p:nvPr/>
        </p:nvPicPr>
        <p:blipFill rotWithShape="1">
          <a:blip r:embed="rId6">
            <a:alphaModFix/>
          </a:blip>
          <a:srcRect/>
          <a:stretch/>
        </p:blipFill>
        <p:spPr>
          <a:xfrm>
            <a:off x="71436" y="171730"/>
            <a:ext cx="9001125" cy="37147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32"/>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pic>
        <p:nvPicPr>
          <p:cNvPr id="525" name="Google Shape;525;p32" descr="Graphical user interface, text, application&#10;&#10;Description automatically generated"/>
          <p:cNvPicPr preferRelativeResize="0"/>
          <p:nvPr/>
        </p:nvPicPr>
        <p:blipFill rotWithShape="1">
          <a:blip r:embed="rId3">
            <a:alphaModFix/>
          </a:blip>
          <a:srcRect/>
          <a:stretch/>
        </p:blipFill>
        <p:spPr>
          <a:xfrm>
            <a:off x="87368" y="6057086"/>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26" name="Google Shape;526;p32"/>
          <p:cNvPicPr preferRelativeResize="0"/>
          <p:nvPr/>
        </p:nvPicPr>
        <p:blipFill rotWithShape="1">
          <a:blip r:embed="rId4">
            <a:alphaModFix/>
          </a:blip>
          <a:srcRect/>
          <a:stretch/>
        </p:blipFill>
        <p:spPr>
          <a:xfrm>
            <a:off x="8011205" y="233477"/>
            <a:ext cx="753312" cy="792088"/>
          </a:xfrm>
          <a:prstGeom prst="rect">
            <a:avLst/>
          </a:prstGeom>
          <a:noFill/>
          <a:ln>
            <a:noFill/>
          </a:ln>
          <a:effectLst>
            <a:outerShdw blurRad="406400" dist="317500" dir="5400000" sx="89000" sy="89000" rotWithShape="0">
              <a:srgbClr val="000000">
                <a:alpha val="14901"/>
              </a:srgbClr>
            </a:outerShdw>
          </a:effectLst>
        </p:spPr>
      </p:pic>
      <p:pic>
        <p:nvPicPr>
          <p:cNvPr id="527" name="Google Shape;527;p32" descr="Sümboolika ja ajalugu - Tallinna Tehnikakõrgkool"/>
          <p:cNvPicPr preferRelativeResize="0"/>
          <p:nvPr/>
        </p:nvPicPr>
        <p:blipFill rotWithShape="1">
          <a:blip r:embed="rId5">
            <a:alphaModFix/>
          </a:blip>
          <a:srcRect/>
          <a:stretch/>
        </p:blipFill>
        <p:spPr>
          <a:xfrm>
            <a:off x="2066108" y="6082674"/>
            <a:ext cx="2242449" cy="633491"/>
          </a:xfrm>
          <a:prstGeom prst="rect">
            <a:avLst/>
          </a:prstGeom>
          <a:noFill/>
          <a:ln>
            <a:noFill/>
          </a:ln>
          <a:effectLst>
            <a:outerShdw blurRad="406400" dist="317500" dir="5400000" sx="89000" sy="89000" rotWithShape="0">
              <a:srgbClr val="000000">
                <a:alpha val="14901"/>
              </a:srgbClr>
            </a:outerShdw>
          </a:effectLst>
        </p:spPr>
      </p:pic>
      <p:sp>
        <p:nvSpPr>
          <p:cNvPr id="528" name="Google Shape;528;p32"/>
          <p:cNvSpPr/>
          <p:nvPr/>
        </p:nvSpPr>
        <p:spPr>
          <a:xfrm>
            <a:off x="378949" y="304484"/>
            <a:ext cx="6878411"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3E5494"/>
                </a:solidFill>
                <a:latin typeface="Gudea"/>
                <a:ea typeface="Gudea"/>
                <a:cs typeface="Gudea"/>
                <a:sym typeface="Gudea"/>
              </a:rPr>
              <a:t>The Four Major Elements of LEAN Supply Chain Management</a:t>
            </a:r>
            <a:endParaRPr sz="2000" b="0" i="0">
              <a:solidFill>
                <a:srgbClr val="3E5494"/>
              </a:solidFill>
              <a:latin typeface="Gudea"/>
              <a:ea typeface="Gudea"/>
              <a:cs typeface="Gudea"/>
              <a:sym typeface="Gudea"/>
            </a:endParaRPr>
          </a:p>
        </p:txBody>
      </p:sp>
      <p:sp>
        <p:nvSpPr>
          <p:cNvPr id="529" name="Google Shape;529;p32"/>
          <p:cNvSpPr/>
          <p:nvPr/>
        </p:nvSpPr>
        <p:spPr>
          <a:xfrm>
            <a:off x="-1244" y="908682"/>
            <a:ext cx="4572000"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Integration</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Refers to the management of communications and information between the stakeholders in the supply chain. Providing timely and effective interactions across the entire supply chain.</a:t>
            </a:r>
            <a:endParaRPr sz="1800" b="0" i="0">
              <a:solidFill>
                <a:schemeClr val="accent1"/>
              </a:solidFill>
              <a:latin typeface="Gudea"/>
              <a:ea typeface="Gudea"/>
              <a:cs typeface="Gudea"/>
              <a:sym typeface="Gudea"/>
            </a:endParaRPr>
          </a:p>
        </p:txBody>
      </p:sp>
      <p:sp>
        <p:nvSpPr>
          <p:cNvPr id="530" name="Google Shape;530;p32"/>
          <p:cNvSpPr/>
          <p:nvPr/>
        </p:nvSpPr>
        <p:spPr>
          <a:xfrm>
            <a:off x="4731520" y="1833851"/>
            <a:ext cx="4572000"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Calibri"/>
                <a:ea typeface="Calibri"/>
                <a:cs typeface="Calibri"/>
                <a:sym typeface="Calibri"/>
              </a:rPr>
              <a:t>Purchasing &amp; Procurement</a:t>
            </a:r>
            <a:endParaRPr sz="1800">
              <a:solidFill>
                <a:schemeClr val="accent1"/>
              </a:solidFill>
              <a:latin typeface="Calibri"/>
              <a:ea typeface="Calibri"/>
              <a:cs typeface="Calibri"/>
              <a:sym typeface="Calibri"/>
            </a:endParaRPr>
          </a:p>
          <a:p>
            <a:pPr marL="0" marR="0" lvl="0" indent="0" algn="l" rtl="0">
              <a:spcBef>
                <a:spcPts val="0"/>
              </a:spcBef>
              <a:spcAft>
                <a:spcPts val="0"/>
              </a:spcAft>
              <a:buNone/>
            </a:pPr>
            <a:r>
              <a:rPr lang="en-US" sz="1800">
                <a:solidFill>
                  <a:schemeClr val="accent1"/>
                </a:solidFill>
                <a:latin typeface="Calibri"/>
                <a:ea typeface="Calibri"/>
                <a:cs typeface="Calibri"/>
                <a:sym typeface="Calibri"/>
              </a:rPr>
              <a:t>You can’t make something from nothing. Procurement is the process of finding, evaluating and engaging suppliers to supply your business with resources and inputs. </a:t>
            </a:r>
            <a:endParaRPr/>
          </a:p>
        </p:txBody>
      </p:sp>
      <p:sp>
        <p:nvSpPr>
          <p:cNvPr id="531" name="Google Shape;531;p32"/>
          <p:cNvSpPr/>
          <p:nvPr/>
        </p:nvSpPr>
        <p:spPr>
          <a:xfrm>
            <a:off x="151468" y="3394981"/>
            <a:ext cx="4572000"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Purchasing &amp; Procurement</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You can’t make something from nothing. Procurement is the process of finding, evaluating and engaging suppliers to supply your business with resources and inputs. </a:t>
            </a:r>
            <a:endParaRPr sz="1800" b="0" i="0">
              <a:solidFill>
                <a:schemeClr val="accent1"/>
              </a:solidFill>
              <a:latin typeface="Gudea"/>
              <a:ea typeface="Gudea"/>
              <a:cs typeface="Gudea"/>
              <a:sym typeface="Gudea"/>
            </a:endParaRPr>
          </a:p>
        </p:txBody>
      </p:sp>
      <p:sp>
        <p:nvSpPr>
          <p:cNvPr id="532" name="Google Shape;532;p32"/>
          <p:cNvSpPr/>
          <p:nvPr/>
        </p:nvSpPr>
        <p:spPr>
          <a:xfrm>
            <a:off x="4572000" y="4461829"/>
            <a:ext cx="4572000" cy="20313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Distribution &amp; Logistics</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The supply chain ends with the delivery of your product or service to the customer. Think of the distribution and logistics network as the blood vessels suppling every facet of the Lean Supply Chain with what it needs and when it needs it.</a:t>
            </a:r>
            <a:endParaRPr sz="1800" b="0" i="0">
              <a:solidFill>
                <a:schemeClr val="accent1"/>
              </a:solidFill>
              <a:latin typeface="Gudea"/>
              <a:ea typeface="Gudea"/>
              <a:cs typeface="Gudea"/>
              <a:sym typeface="Gud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6"/>
        <p:cNvGrpSpPr/>
        <p:nvPr/>
      </p:nvGrpSpPr>
      <p:grpSpPr>
        <a:xfrm>
          <a:off x="0" y="0"/>
          <a:ext cx="0" cy="0"/>
          <a:chOff x="0" y="0"/>
          <a:chExt cx="0" cy="0"/>
        </a:xfrm>
      </p:grpSpPr>
      <p:sp>
        <p:nvSpPr>
          <p:cNvPr id="537" name="Google Shape;537;p33"/>
          <p:cNvSpPr/>
          <p:nvPr/>
        </p:nvSpPr>
        <p:spPr>
          <a:xfrm rot="-5400000">
            <a:off x="183356" y="1928731"/>
            <a:ext cx="3333749" cy="2624327"/>
          </a:xfrm>
          <a:prstGeom prst="downArrow">
            <a:avLst>
              <a:gd name="adj1" fmla="val 100000"/>
              <a:gd name="adj2" fmla="val 15788"/>
            </a:avLst>
          </a:pr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8" name="Google Shape;538;p33"/>
          <p:cNvSpPr txBox="1">
            <a:spLocks noGrp="1"/>
          </p:cNvSpPr>
          <p:nvPr>
            <p:ph type="title"/>
          </p:nvPr>
        </p:nvSpPr>
        <p:spPr>
          <a:xfrm>
            <a:off x="771525" y="1967266"/>
            <a:ext cx="1971675" cy="254725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FFFF"/>
              </a:buClr>
              <a:buSzPts val="2600"/>
              <a:buFont typeface="Calibri"/>
              <a:buNone/>
            </a:pPr>
            <a:r>
              <a:rPr lang="en-US" sz="2600">
                <a:solidFill>
                  <a:srgbClr val="FFFFFF"/>
                </a:solidFill>
                <a:latin typeface="Calibri"/>
                <a:ea typeface="Calibri"/>
                <a:cs typeface="Calibri"/>
                <a:sym typeface="Calibri"/>
              </a:rPr>
              <a:t>Ranking list of competition results</a:t>
            </a:r>
            <a:endParaRPr/>
          </a:p>
        </p:txBody>
      </p:sp>
      <p:pic>
        <p:nvPicPr>
          <p:cNvPr id="539" name="Google Shape;539;p33"/>
          <p:cNvPicPr preferRelativeResize="0">
            <a:picLocks noGrp="1"/>
          </p:cNvPicPr>
          <p:nvPr>
            <p:ph type="body" idx="1"/>
          </p:nvPr>
        </p:nvPicPr>
        <p:blipFill rotWithShape="1">
          <a:blip r:embed="rId3">
            <a:alphaModFix/>
          </a:blip>
          <a:srcRect/>
          <a:stretch/>
        </p:blipFill>
        <p:spPr>
          <a:xfrm>
            <a:off x="3326850" y="1873943"/>
            <a:ext cx="5425986" cy="3110114"/>
          </a:xfrm>
          <a:prstGeom prst="rect">
            <a:avLst/>
          </a:prstGeom>
          <a:noFill/>
          <a:ln>
            <a:noFill/>
          </a:ln>
        </p:spPr>
      </p:pic>
      <p:pic>
        <p:nvPicPr>
          <p:cNvPr id="540" name="Google Shape;540;p33"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41" name="Google Shape;541;p33"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42" name="Google Shape;542;p33"/>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pic>
        <p:nvPicPr>
          <p:cNvPr id="543" name="Google Shape;543;p33"/>
          <p:cNvPicPr preferRelativeResize="0"/>
          <p:nvPr/>
        </p:nvPicPr>
        <p:blipFill rotWithShape="1">
          <a:blip r:embed="rId7">
            <a:alphaModFix/>
          </a:blip>
          <a:srcRect/>
          <a:stretch/>
        </p:blipFill>
        <p:spPr>
          <a:xfrm>
            <a:off x="4644008" y="448115"/>
            <a:ext cx="3196061" cy="1023493"/>
          </a:xfrm>
          <a:prstGeom prst="rect">
            <a:avLst/>
          </a:prstGeom>
          <a:noFill/>
          <a:ln>
            <a:noFill/>
          </a:ln>
        </p:spPr>
      </p:pic>
      <p:cxnSp>
        <p:nvCxnSpPr>
          <p:cNvPr id="544" name="Google Shape;544;p33"/>
          <p:cNvCxnSpPr/>
          <p:nvPr/>
        </p:nvCxnSpPr>
        <p:spPr>
          <a:xfrm rot="10800000">
            <a:off x="6156176" y="1574020"/>
            <a:ext cx="1044116" cy="1130642"/>
          </a:xfrm>
          <a:prstGeom prst="straightConnector1">
            <a:avLst/>
          </a:prstGeom>
          <a:noFill/>
          <a:ln w="9525" cap="flat" cmpd="sng">
            <a:solidFill>
              <a:srgbClr val="4A7DBA"/>
            </a:solidFill>
            <a:prstDash val="solid"/>
            <a:round/>
            <a:headEnd type="none" w="sm" len="sm"/>
            <a:tailEnd type="triangle" w="med" len="med"/>
          </a:ln>
        </p:spPr>
      </p:cxnSp>
      <p:pic>
        <p:nvPicPr>
          <p:cNvPr id="545" name="Google Shape;545;p33" descr="Photo Enlarger - Enlarge photos, images and pictures online"/>
          <p:cNvPicPr preferRelativeResize="0"/>
          <p:nvPr/>
        </p:nvPicPr>
        <p:blipFill rotWithShape="1">
          <a:blip r:embed="rId8">
            <a:alphaModFix/>
          </a:blip>
          <a:srcRect/>
          <a:stretch/>
        </p:blipFill>
        <p:spPr>
          <a:xfrm>
            <a:off x="8028384" y="908720"/>
            <a:ext cx="483739" cy="483739"/>
          </a:xfrm>
          <a:prstGeom prst="rect">
            <a:avLst/>
          </a:prstGeom>
          <a:noFill/>
          <a:ln>
            <a:noFill/>
          </a:ln>
        </p:spPr>
      </p:pic>
      <p:pic>
        <p:nvPicPr>
          <p:cNvPr id="546" name="Google Shape;546;p33" descr="Graphical user interface, text, application&#10;&#10;Description automatically generated"/>
          <p:cNvPicPr preferRelativeResize="0"/>
          <p:nvPr/>
        </p:nvPicPr>
        <p:blipFill rotWithShape="1">
          <a:blip r:embed="rId5">
            <a:alphaModFix/>
          </a:blip>
          <a:srcRect/>
          <a:stretch/>
        </p:blipFill>
        <p:spPr>
          <a:xfrm>
            <a:off x="538066" y="5896835"/>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47" name="Google Shape;547;p33"/>
          <p:cNvPicPr preferRelativeResize="0"/>
          <p:nvPr/>
        </p:nvPicPr>
        <p:blipFill rotWithShape="1">
          <a:blip r:embed="rId6">
            <a:alphaModFix/>
          </a:blip>
          <a:srcRect/>
          <a:stretch/>
        </p:blipFill>
        <p:spPr>
          <a:xfrm>
            <a:off x="3859874" y="5688132"/>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34"/>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Detailed results overview of each student</a:t>
            </a:r>
            <a:endParaRPr sz="3200">
              <a:solidFill>
                <a:schemeClr val="dk1"/>
              </a:solidFill>
              <a:latin typeface="Calibri"/>
              <a:ea typeface="Calibri"/>
              <a:cs typeface="Calibri"/>
              <a:sym typeface="Calibri"/>
            </a:endParaRPr>
          </a:p>
        </p:txBody>
      </p:sp>
      <p:pic>
        <p:nvPicPr>
          <p:cNvPr id="553" name="Google Shape;553;p34"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54" name="Google Shape;554;p34"/>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555" name="Google Shape;555;p34"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56" name="Google Shape;556;p34"/>
          <p:cNvPicPr preferRelativeResize="0"/>
          <p:nvPr/>
        </p:nvPicPr>
        <p:blipFill rotWithShape="1">
          <a:blip r:embed="rId6">
            <a:alphaModFix/>
          </a:blip>
          <a:srcRect/>
          <a:stretch/>
        </p:blipFill>
        <p:spPr>
          <a:xfrm>
            <a:off x="1474435" y="1268760"/>
            <a:ext cx="6195129" cy="432048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560"/>
        <p:cNvGrpSpPr/>
        <p:nvPr/>
      </p:nvGrpSpPr>
      <p:grpSpPr>
        <a:xfrm>
          <a:off x="0" y="0"/>
          <a:ext cx="0" cy="0"/>
          <a:chOff x="0" y="0"/>
          <a:chExt cx="0" cy="0"/>
        </a:xfrm>
      </p:grpSpPr>
      <p:sp>
        <p:nvSpPr>
          <p:cNvPr id="561" name="Google Shape;561;p35"/>
          <p:cNvSpPr txBox="1">
            <a:spLocks noGrp="1"/>
          </p:cNvSpPr>
          <p:nvPr>
            <p:ph type="title"/>
          </p:nvPr>
        </p:nvSpPr>
        <p:spPr>
          <a:xfrm>
            <a:off x="539552" y="47432"/>
            <a:ext cx="8229600" cy="83313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Distribution management</a:t>
            </a:r>
            <a:endParaRPr/>
          </a:p>
        </p:txBody>
      </p:sp>
      <p:sp>
        <p:nvSpPr>
          <p:cNvPr id="562" name="Google Shape;562;p3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p:txBody>
      </p:sp>
      <p:pic>
        <p:nvPicPr>
          <p:cNvPr id="563" name="Google Shape;563;p35"/>
          <p:cNvPicPr preferRelativeResize="0"/>
          <p:nvPr/>
        </p:nvPicPr>
        <p:blipFill rotWithShape="1">
          <a:blip r:embed="rId3">
            <a:alphaModFix/>
          </a:blip>
          <a:srcRect/>
          <a:stretch/>
        </p:blipFill>
        <p:spPr>
          <a:xfrm>
            <a:off x="36863" y="994172"/>
            <a:ext cx="9070273" cy="4869656"/>
          </a:xfrm>
          <a:prstGeom prst="rect">
            <a:avLst/>
          </a:prstGeom>
          <a:noFill/>
          <a:ln>
            <a:noFill/>
          </a:ln>
        </p:spPr>
      </p:pic>
      <p:pic>
        <p:nvPicPr>
          <p:cNvPr id="564" name="Google Shape;564;p35" descr="Graphical user interface, text, application&#10;&#10;Description automatically generated"/>
          <p:cNvPicPr preferRelativeResize="0"/>
          <p:nvPr/>
        </p:nvPicPr>
        <p:blipFill rotWithShape="1">
          <a:blip r:embed="rId4">
            <a:alphaModFix/>
          </a:blip>
          <a:srcRect/>
          <a:stretch/>
        </p:blipFill>
        <p:spPr>
          <a:xfrm>
            <a:off x="457200" y="6040742"/>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65" name="Google Shape;565;p35"/>
          <p:cNvPicPr preferRelativeResize="0"/>
          <p:nvPr/>
        </p:nvPicPr>
        <p:blipFill rotWithShape="1">
          <a:blip r:embed="rId5">
            <a:alphaModFix/>
          </a:blip>
          <a:srcRect/>
          <a:stretch/>
        </p:blipFill>
        <p:spPr>
          <a:xfrm>
            <a:off x="4022945" y="5976332"/>
            <a:ext cx="753312" cy="792088"/>
          </a:xfrm>
          <a:prstGeom prst="rect">
            <a:avLst/>
          </a:prstGeom>
          <a:noFill/>
          <a:ln>
            <a:noFill/>
          </a:ln>
          <a:effectLst>
            <a:outerShdw blurRad="406400" dist="317500" dir="5400000" sx="89000" sy="89000" rotWithShape="0">
              <a:srgbClr val="000000">
                <a:alpha val="14901"/>
              </a:srgbClr>
            </a:outerShdw>
          </a:effectLst>
        </p:spPr>
      </p:pic>
      <p:pic>
        <p:nvPicPr>
          <p:cNvPr id="566" name="Google Shape;566;p35" descr="Sümboolika ja ajalugu - Tallinna Tehnikakõrgkool"/>
          <p:cNvPicPr preferRelativeResize="0"/>
          <p:nvPr/>
        </p:nvPicPr>
        <p:blipFill rotWithShape="1">
          <a:blip r:embed="rId6">
            <a:alphaModFix/>
          </a:blip>
          <a:srcRect/>
          <a:stretch/>
        </p:blipFill>
        <p:spPr>
          <a:xfrm>
            <a:off x="6372200" y="6130546"/>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0"/>
        <p:cNvGrpSpPr/>
        <p:nvPr/>
      </p:nvGrpSpPr>
      <p:grpSpPr>
        <a:xfrm>
          <a:off x="0" y="0"/>
          <a:ext cx="0" cy="0"/>
          <a:chOff x="0" y="0"/>
          <a:chExt cx="0" cy="0"/>
        </a:xfrm>
      </p:grpSpPr>
      <p:sp>
        <p:nvSpPr>
          <p:cNvPr id="571" name="Google Shape;571;p36"/>
          <p:cNvSpPr txBox="1">
            <a:spLocks noGrp="1"/>
          </p:cNvSpPr>
          <p:nvPr>
            <p:ph type="title"/>
          </p:nvPr>
        </p:nvSpPr>
        <p:spPr>
          <a:xfrm>
            <a:off x="360759" y="3752849"/>
            <a:ext cx="2468166" cy="24526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100"/>
              <a:buFont typeface="Calibri"/>
              <a:buNone/>
            </a:pPr>
            <a:endParaRPr sz="3100"/>
          </a:p>
        </p:txBody>
      </p:sp>
      <p:pic>
        <p:nvPicPr>
          <p:cNvPr id="572" name="Google Shape;572;p36"/>
          <p:cNvPicPr preferRelativeResize="0"/>
          <p:nvPr/>
        </p:nvPicPr>
        <p:blipFill rotWithShape="1">
          <a:blip r:embed="rId3">
            <a:alphaModFix/>
          </a:blip>
          <a:srcRect t="14217" b="24989"/>
          <a:stretch/>
        </p:blipFill>
        <p:spPr>
          <a:xfrm>
            <a:off x="20" y="10"/>
            <a:ext cx="9143980" cy="3710603"/>
          </a:xfrm>
          <a:custGeom>
            <a:avLst/>
            <a:gdLst/>
            <a:ahLst/>
            <a:cxnLst/>
            <a:rect l="l" t="t" r="r" b="b"/>
            <a:pathLst>
              <a:path w="12192000" h="3692092" extrusionOk="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573" name="Google Shape;573;p36"/>
          <p:cNvSpPr txBox="1">
            <a:spLocks noGrp="1"/>
          </p:cNvSpPr>
          <p:nvPr>
            <p:ph type="body" idx="1"/>
          </p:nvPr>
        </p:nvSpPr>
        <p:spPr>
          <a:xfrm>
            <a:off x="3167986" y="3752850"/>
            <a:ext cx="5614060" cy="2452687"/>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chemeClr val="dk1"/>
              </a:buClr>
              <a:buSzPts val="2000"/>
              <a:buNone/>
            </a:pPr>
            <a:r>
              <a:rPr lang="en-US" sz="2000"/>
              <a:t>PTV Route Optimiser calculates all alternative routes and displays them on a map. The software suggests a suitable vehicle for each trip and provides additional information like the calculated travel time and distance as well as the costs involved.</a:t>
            </a:r>
            <a:endParaRPr sz="2000"/>
          </a:p>
        </p:txBody>
      </p:sp>
      <p:pic>
        <p:nvPicPr>
          <p:cNvPr id="574" name="Google Shape;574;p36" descr="Graphical user interface, text, application&#10;&#10;Description automatically generated"/>
          <p:cNvPicPr preferRelativeResize="0"/>
          <p:nvPr/>
        </p:nvPicPr>
        <p:blipFill rotWithShape="1">
          <a:blip r:embed="rId4">
            <a:alphaModFix/>
          </a:blip>
          <a:srcRect/>
          <a:stretch/>
        </p:blipFill>
        <p:spPr>
          <a:xfrm>
            <a:off x="457200" y="6040742"/>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75" name="Google Shape;575;p36"/>
          <p:cNvPicPr preferRelativeResize="0"/>
          <p:nvPr/>
        </p:nvPicPr>
        <p:blipFill rotWithShape="1">
          <a:blip r:embed="rId5">
            <a:alphaModFix/>
          </a:blip>
          <a:srcRect/>
          <a:stretch/>
        </p:blipFill>
        <p:spPr>
          <a:xfrm>
            <a:off x="4022945" y="5976332"/>
            <a:ext cx="753312" cy="792088"/>
          </a:xfrm>
          <a:prstGeom prst="rect">
            <a:avLst/>
          </a:prstGeom>
          <a:noFill/>
          <a:ln>
            <a:noFill/>
          </a:ln>
          <a:effectLst>
            <a:outerShdw blurRad="406400" dist="317500" dir="5400000" sx="89000" sy="89000" rotWithShape="0">
              <a:srgbClr val="000000">
                <a:alpha val="14901"/>
              </a:srgbClr>
            </a:outerShdw>
          </a:effectLst>
        </p:spPr>
      </p:pic>
      <p:pic>
        <p:nvPicPr>
          <p:cNvPr id="576" name="Google Shape;576;p36" descr="Sümboolika ja ajalugu - Tallinna Tehnikakõrgkool"/>
          <p:cNvPicPr preferRelativeResize="0"/>
          <p:nvPr/>
        </p:nvPicPr>
        <p:blipFill rotWithShape="1">
          <a:blip r:embed="rId6">
            <a:alphaModFix/>
          </a:blip>
          <a:srcRect/>
          <a:stretch/>
        </p:blipFill>
        <p:spPr>
          <a:xfrm>
            <a:off x="6372200" y="6130546"/>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77" name="Google Shape;577;p36" descr="Promoting sustainable mobility with PTV | Innovation News Network"/>
          <p:cNvPicPr preferRelativeResize="0"/>
          <p:nvPr/>
        </p:nvPicPr>
        <p:blipFill rotWithShape="1">
          <a:blip r:embed="rId7">
            <a:alphaModFix/>
          </a:blip>
          <a:srcRect/>
          <a:stretch/>
        </p:blipFill>
        <p:spPr>
          <a:xfrm>
            <a:off x="524977" y="4294997"/>
            <a:ext cx="2139730" cy="1203598"/>
          </a:xfrm>
          <a:prstGeom prst="rect">
            <a:avLst/>
          </a:prstGeom>
          <a:noFill/>
          <a:ln>
            <a:noFill/>
          </a:ln>
        </p:spPr>
      </p:pic>
      <p:sp>
        <p:nvSpPr>
          <p:cNvPr id="578" name="Google Shape;578;p36"/>
          <p:cNvSpPr txBox="1"/>
          <p:nvPr/>
        </p:nvSpPr>
        <p:spPr>
          <a:xfrm>
            <a:off x="2301959" y="3501008"/>
            <a:ext cx="1720985"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TTK LogLab</a:t>
            </a:r>
            <a:endParaRPr sz="200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2"/>
        <p:cNvGrpSpPr/>
        <p:nvPr/>
      </p:nvGrpSpPr>
      <p:grpSpPr>
        <a:xfrm>
          <a:off x="0" y="0"/>
          <a:ext cx="0" cy="0"/>
          <a:chOff x="0" y="0"/>
          <a:chExt cx="0" cy="0"/>
        </a:xfrm>
      </p:grpSpPr>
      <p:sp>
        <p:nvSpPr>
          <p:cNvPr id="583" name="Google Shape;583;p37"/>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4" name="Google Shape;584;p37"/>
          <p:cNvSpPr/>
          <p:nvPr/>
        </p:nvSpPr>
        <p:spPr>
          <a:xfrm rot="5400000" flipH="1">
            <a:off x="-1922632" y="1922631"/>
            <a:ext cx="6875818" cy="3030558"/>
          </a:xfrm>
          <a:prstGeom prst="rect">
            <a:avLst/>
          </a:prstGeom>
          <a:gradFill>
            <a:gsLst>
              <a:gs pos="0">
                <a:srgbClr val="000000"/>
              </a:gs>
              <a:gs pos="11000">
                <a:srgbClr val="000000"/>
              </a:gs>
              <a:gs pos="100000">
                <a:srgbClr val="366092"/>
              </a:gs>
            </a:gsLst>
            <a:lin ang="18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5" name="Google Shape;585;p37"/>
          <p:cNvSpPr/>
          <p:nvPr/>
        </p:nvSpPr>
        <p:spPr>
          <a:xfrm flipH="1">
            <a:off x="342900" y="8482"/>
            <a:ext cx="2676207" cy="6858000"/>
          </a:xfrm>
          <a:prstGeom prst="rect">
            <a:avLst/>
          </a:prstGeom>
          <a:gradFill>
            <a:gsLst>
              <a:gs pos="0">
                <a:srgbClr val="4F81BD">
                  <a:alpha val="31764"/>
                </a:srgbClr>
              </a:gs>
              <a:gs pos="70000">
                <a:srgbClr val="000000">
                  <a:alpha val="0"/>
                </a:srgbClr>
              </a:gs>
              <a:gs pos="100000">
                <a:srgbClr val="000000">
                  <a:alpha val="0"/>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6" name="Google Shape;586;p37"/>
          <p:cNvSpPr/>
          <p:nvPr/>
        </p:nvSpPr>
        <p:spPr>
          <a:xfrm rot="6097846">
            <a:off x="-1161554" y="1712395"/>
            <a:ext cx="4808302" cy="3066500"/>
          </a:xfrm>
          <a:custGeom>
            <a:avLst/>
            <a:gdLst/>
            <a:ahLst/>
            <a:cxnLst/>
            <a:rect l="l" t="t" r="r" b="b"/>
            <a:pathLst>
              <a:path w="4808302" h="4088666" extrusionOk="0">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0">
                <a:srgbClr val="93B3D7">
                  <a:alpha val="0"/>
                </a:srgbClr>
              </a:gs>
              <a:gs pos="39000">
                <a:srgbClr val="93B3D7">
                  <a:alpha val="0"/>
                </a:srgbClr>
              </a:gs>
              <a:gs pos="100000">
                <a:srgbClr val="366092">
                  <a:alpha val="25882"/>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7" name="Google Shape;587;p37"/>
          <p:cNvSpPr/>
          <p:nvPr/>
        </p:nvSpPr>
        <p:spPr>
          <a:xfrm rot="-5400000">
            <a:off x="-664123" y="3164497"/>
            <a:ext cx="4355594" cy="3030557"/>
          </a:xfrm>
          <a:prstGeom prst="rect">
            <a:avLst/>
          </a:prstGeom>
          <a:gradFill>
            <a:gsLst>
              <a:gs pos="0">
                <a:srgbClr val="4F81BD">
                  <a:alpha val="23921"/>
                </a:srgbClr>
              </a:gs>
              <a:gs pos="100000">
                <a:srgbClr val="244061">
                  <a:alpha val="0"/>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8" name="Google Shape;588;p37"/>
          <p:cNvSpPr txBox="1"/>
          <p:nvPr/>
        </p:nvSpPr>
        <p:spPr>
          <a:xfrm>
            <a:off x="496635" y="2862471"/>
            <a:ext cx="2281352" cy="290780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None/>
            </a:pPr>
            <a:r>
              <a:rPr lang="en-US" sz="3500">
                <a:solidFill>
                  <a:srgbClr val="FFFFFF"/>
                </a:solidFill>
                <a:latin typeface="Calibri"/>
                <a:ea typeface="Calibri"/>
                <a:cs typeface="Calibri"/>
                <a:sym typeface="Calibri"/>
              </a:rPr>
              <a:t>Thank you for your attention!</a:t>
            </a:r>
            <a:endParaRPr sz="3500">
              <a:solidFill>
                <a:srgbClr val="FFFFFF"/>
              </a:solidFill>
              <a:latin typeface="Calibri"/>
              <a:ea typeface="Calibri"/>
              <a:cs typeface="Calibri"/>
              <a:sym typeface="Calibri"/>
            </a:endParaRPr>
          </a:p>
          <a:p>
            <a:pPr marL="0" marR="0" lvl="0" indent="0" algn="l" rtl="0">
              <a:lnSpc>
                <a:spcPct val="90000"/>
              </a:lnSpc>
              <a:spcBef>
                <a:spcPts val="600"/>
              </a:spcBef>
              <a:spcAft>
                <a:spcPts val="0"/>
              </a:spcAft>
              <a:buNone/>
            </a:pPr>
            <a:endParaRPr sz="3500">
              <a:solidFill>
                <a:srgbClr val="FFFFFF"/>
              </a:solidFill>
              <a:latin typeface="Calibri"/>
              <a:ea typeface="Calibri"/>
              <a:cs typeface="Calibri"/>
              <a:sym typeface="Calibri"/>
            </a:endParaRPr>
          </a:p>
          <a:p>
            <a:pPr marL="0" marR="0" lvl="0" indent="0" algn="l" rtl="0">
              <a:lnSpc>
                <a:spcPct val="90000"/>
              </a:lnSpc>
              <a:spcBef>
                <a:spcPts val="600"/>
              </a:spcBef>
              <a:spcAft>
                <a:spcPts val="0"/>
              </a:spcAft>
              <a:buNone/>
            </a:pPr>
            <a:r>
              <a:rPr lang="en-US" sz="3500">
                <a:solidFill>
                  <a:srgbClr val="FFFFFF"/>
                </a:solidFill>
                <a:latin typeface="Calibri"/>
                <a:ea typeface="Calibri"/>
                <a:cs typeface="Calibri"/>
                <a:sym typeface="Calibri"/>
              </a:rPr>
              <a:t>Questions?</a:t>
            </a:r>
            <a:endParaRPr sz="3500">
              <a:solidFill>
                <a:srgbClr val="FFFFFF"/>
              </a:solidFill>
              <a:latin typeface="Calibri"/>
              <a:ea typeface="Calibri"/>
              <a:cs typeface="Calibri"/>
              <a:sym typeface="Calibri"/>
            </a:endParaRPr>
          </a:p>
        </p:txBody>
      </p:sp>
      <p:pic>
        <p:nvPicPr>
          <p:cNvPr id="589" name="Google Shape;589;p37"/>
          <p:cNvPicPr preferRelativeResize="0"/>
          <p:nvPr/>
        </p:nvPicPr>
        <p:blipFill rotWithShape="1">
          <a:blip r:embed="rId3">
            <a:alphaModFix/>
          </a:blip>
          <a:srcRect/>
          <a:stretch/>
        </p:blipFill>
        <p:spPr>
          <a:xfrm>
            <a:off x="3450780" y="833733"/>
            <a:ext cx="2540683" cy="2340102"/>
          </a:xfrm>
          <a:prstGeom prst="rect">
            <a:avLst/>
          </a:prstGeom>
          <a:noFill/>
          <a:ln>
            <a:noFill/>
          </a:ln>
        </p:spPr>
      </p:pic>
      <p:pic>
        <p:nvPicPr>
          <p:cNvPr id="590" name="Google Shape;590;p37" descr="Graphical user interface, text, application&#10;&#10;Description automatically generated"/>
          <p:cNvPicPr preferRelativeResize="0"/>
          <p:nvPr/>
        </p:nvPicPr>
        <p:blipFill rotWithShape="1">
          <a:blip r:embed="rId4">
            <a:alphaModFix/>
          </a:blip>
          <a:srcRect/>
          <a:stretch/>
        </p:blipFill>
        <p:spPr>
          <a:xfrm>
            <a:off x="6220447" y="2104684"/>
            <a:ext cx="2564650" cy="1069150"/>
          </a:xfrm>
          <a:prstGeom prst="rect">
            <a:avLst/>
          </a:prstGeom>
          <a:noFill/>
          <a:ln>
            <a:noFill/>
          </a:ln>
        </p:spPr>
      </p:pic>
      <p:pic>
        <p:nvPicPr>
          <p:cNvPr id="591" name="Google Shape;591;p37" descr="Sümboolika ja ajalugu - Tallinna Tehnikakõrgkool"/>
          <p:cNvPicPr preferRelativeResize="0"/>
          <p:nvPr/>
        </p:nvPicPr>
        <p:blipFill rotWithShape="1">
          <a:blip r:embed="rId5">
            <a:alphaModFix/>
          </a:blip>
          <a:srcRect/>
          <a:stretch/>
        </p:blipFill>
        <p:spPr>
          <a:xfrm>
            <a:off x="3450780" y="3429000"/>
            <a:ext cx="5334317" cy="150694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6"/>
        <p:cNvGrpSpPr/>
        <p:nvPr/>
      </p:nvGrpSpPr>
      <p:grpSpPr>
        <a:xfrm>
          <a:off x="0" y="0"/>
          <a:ext cx="0" cy="0"/>
          <a:chOff x="0" y="0"/>
          <a:chExt cx="0" cy="0"/>
        </a:xfrm>
      </p:grpSpPr>
      <p:sp>
        <p:nvSpPr>
          <p:cNvPr id="137" name="Google Shape;137;p4"/>
          <p:cNvSpPr/>
          <p:nvPr/>
        </p:nvSpPr>
        <p:spPr>
          <a:xfrm>
            <a:off x="0" y="0"/>
            <a:ext cx="9142857"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8" name="Google Shape;138;p4"/>
          <p:cNvSpPr/>
          <p:nvPr/>
        </p:nvSpPr>
        <p:spPr>
          <a:xfrm flipH="1">
            <a:off x="2646312" y="0"/>
            <a:ext cx="6497688" cy="6858478"/>
          </a:xfrm>
          <a:custGeom>
            <a:avLst/>
            <a:gdLst/>
            <a:ahLst/>
            <a:cxnLst/>
            <a:rect l="l" t="t" r="r" b="b"/>
            <a:pathLst>
              <a:path w="8663583" h="6858478" extrusionOk="0">
                <a:moveTo>
                  <a:pt x="0" y="0"/>
                </a:moveTo>
                <a:lnTo>
                  <a:pt x="480486" y="0"/>
                </a:lnTo>
                <a:lnTo>
                  <a:pt x="4415403" y="0"/>
                </a:lnTo>
                <a:lnTo>
                  <a:pt x="5481631" y="0"/>
                </a:lnTo>
                <a:lnTo>
                  <a:pt x="5487208" y="0"/>
                </a:lnTo>
                <a:lnTo>
                  <a:pt x="8663583" y="6858478"/>
                </a:lnTo>
                <a:lnTo>
                  <a:pt x="1239028" y="6858478"/>
                </a:lnTo>
                <a:lnTo>
                  <a:pt x="1239288" y="6857916"/>
                </a:lnTo>
                <a:lnTo>
                  <a:pt x="480486" y="6857916"/>
                </a:lnTo>
                <a:lnTo>
                  <a:pt x="480486"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9" name="Google Shape;139;p4"/>
          <p:cNvSpPr/>
          <p:nvPr/>
        </p:nvSpPr>
        <p:spPr>
          <a:xfrm flipH="1">
            <a:off x="2967782" y="0"/>
            <a:ext cx="6176218" cy="6858478"/>
          </a:xfrm>
          <a:custGeom>
            <a:avLst/>
            <a:gdLst/>
            <a:ahLst/>
            <a:cxnLst/>
            <a:rect l="l" t="t" r="r" b="b"/>
            <a:pathLst>
              <a:path w="8234957" h="6858478" extrusionOk="0">
                <a:moveTo>
                  <a:pt x="156905" y="0"/>
                </a:moveTo>
                <a:lnTo>
                  <a:pt x="3986777" y="0"/>
                </a:lnTo>
                <a:lnTo>
                  <a:pt x="5053005" y="0"/>
                </a:lnTo>
                <a:lnTo>
                  <a:pt x="5058582" y="0"/>
                </a:lnTo>
                <a:lnTo>
                  <a:pt x="8234957" y="6858478"/>
                </a:lnTo>
                <a:lnTo>
                  <a:pt x="810402" y="6858478"/>
                </a:lnTo>
                <a:lnTo>
                  <a:pt x="810662" y="6857916"/>
                </a:lnTo>
                <a:lnTo>
                  <a:pt x="156905" y="6857916"/>
                </a:lnTo>
                <a:lnTo>
                  <a:pt x="156905" y="6858478"/>
                </a:lnTo>
                <a:lnTo>
                  <a:pt x="0" y="6858478"/>
                </a:lnTo>
                <a:lnTo>
                  <a:pt x="0" y="479"/>
                </a:lnTo>
                <a:lnTo>
                  <a:pt x="156905" y="479"/>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0" name="Google Shape;140;p4"/>
          <p:cNvSpPr txBox="1">
            <a:spLocks noGrp="1"/>
          </p:cNvSpPr>
          <p:nvPr>
            <p:ph type="title"/>
          </p:nvPr>
        </p:nvSpPr>
        <p:spPr>
          <a:xfrm>
            <a:off x="4683581" y="1775319"/>
            <a:ext cx="4442017" cy="1325563"/>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chemeClr val="lt1"/>
              </a:buClr>
              <a:buSzPts val="4100"/>
              <a:buFont typeface="Calibri"/>
              <a:buNone/>
            </a:pPr>
            <a:r>
              <a:rPr lang="en-US" sz="4100"/>
              <a:t>The future of higher education in Europe</a:t>
            </a:r>
            <a:endParaRPr/>
          </a:p>
        </p:txBody>
      </p:sp>
      <p:pic>
        <p:nvPicPr>
          <p:cNvPr id="141" name="Google Shape;141;p4" descr="Sümboolika ja ajalugu - Tallinna Tehnikakõrgkool"/>
          <p:cNvPicPr preferRelativeResize="0"/>
          <p:nvPr/>
        </p:nvPicPr>
        <p:blipFill rotWithShape="1">
          <a:blip r:embed="rId3">
            <a:alphaModFix/>
          </a:blip>
          <a:srcRect/>
          <a:stretch/>
        </p:blipFill>
        <p:spPr>
          <a:xfrm>
            <a:off x="333395" y="1286253"/>
            <a:ext cx="3462420" cy="978133"/>
          </a:xfrm>
          <a:prstGeom prst="rect">
            <a:avLst/>
          </a:prstGeom>
          <a:noFill/>
          <a:ln>
            <a:noFill/>
          </a:ln>
        </p:spPr>
      </p:pic>
      <p:pic>
        <p:nvPicPr>
          <p:cNvPr id="142" name="Google Shape;142;p4" descr="European Parliament"/>
          <p:cNvPicPr preferRelativeResize="0">
            <a:picLocks noGrp="1"/>
          </p:cNvPicPr>
          <p:nvPr>
            <p:ph type="body" idx="1"/>
          </p:nvPr>
        </p:nvPicPr>
        <p:blipFill rotWithShape="1">
          <a:blip r:embed="rId4">
            <a:alphaModFix/>
          </a:blip>
          <a:srcRect/>
          <a:stretch/>
        </p:blipFill>
        <p:spPr>
          <a:xfrm>
            <a:off x="333394" y="3678654"/>
            <a:ext cx="2566104" cy="1914708"/>
          </a:xfrm>
          <a:prstGeom prst="rect">
            <a:avLst/>
          </a:prstGeom>
          <a:noFill/>
          <a:ln>
            <a:noFill/>
          </a:ln>
        </p:spPr>
      </p:pic>
      <p:sp>
        <p:nvSpPr>
          <p:cNvPr id="143" name="Google Shape;143;p4"/>
          <p:cNvSpPr/>
          <p:nvPr/>
        </p:nvSpPr>
        <p:spPr>
          <a:xfrm>
            <a:off x="4139952" y="3897344"/>
            <a:ext cx="4786881" cy="212365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200" b="0" i="0" u="none" strike="noStrike" cap="none">
                <a:solidFill>
                  <a:schemeClr val="lt1"/>
                </a:solidFill>
                <a:latin typeface="Calibri"/>
                <a:ea typeface="Calibri"/>
                <a:cs typeface="Calibri"/>
                <a:sym typeface="Calibri"/>
              </a:rPr>
              <a:t>Vision: a Europe in which learning, studying and doing research would not be hampered by borders. A continent, where spending time in another Member State – to study, to learn, or to work – has become the standard</a:t>
            </a:r>
            <a:r>
              <a:rPr lang="en-US" sz="1800" b="0" i="0" u="none" strike="noStrike" cap="none">
                <a:solidFill>
                  <a:schemeClr val="lt1"/>
                </a:solidFill>
                <a:latin typeface="Calibri"/>
                <a:ea typeface="Calibri"/>
                <a:cs typeface="Calibri"/>
                <a:sym typeface="Calibri"/>
              </a:rPr>
              <a:t>.</a:t>
            </a: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
        <p:cNvGrpSpPr/>
        <p:nvPr/>
      </p:nvGrpSpPr>
      <p:grpSpPr>
        <a:xfrm>
          <a:off x="0" y="0"/>
          <a:ext cx="0" cy="0"/>
          <a:chOff x="0" y="0"/>
          <a:chExt cx="0" cy="0"/>
        </a:xfrm>
      </p:grpSpPr>
      <p:pic>
        <p:nvPicPr>
          <p:cNvPr id="148" name="Google Shape;148;p5"/>
          <p:cNvPicPr preferRelativeResize="0"/>
          <p:nvPr/>
        </p:nvPicPr>
        <p:blipFill rotWithShape="1">
          <a:blip r:embed="rId3">
            <a:alphaModFix/>
          </a:blip>
          <a:srcRect t="24552" b="14426"/>
          <a:stretch/>
        </p:blipFill>
        <p:spPr>
          <a:xfrm>
            <a:off x="20" y="10"/>
            <a:ext cx="9143980" cy="3710603"/>
          </a:xfrm>
          <a:custGeom>
            <a:avLst/>
            <a:gdLst/>
            <a:ahLst/>
            <a:cxnLst/>
            <a:rect l="l" t="t" r="r" b="b"/>
            <a:pathLst>
              <a:path w="12192000" h="3692092" extrusionOk="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149" name="Google Shape;149;p5"/>
          <p:cNvSpPr/>
          <p:nvPr/>
        </p:nvSpPr>
        <p:spPr>
          <a:xfrm>
            <a:off x="904108" y="3621512"/>
            <a:ext cx="7632848" cy="2452687"/>
          </a:xfrm>
          <a:prstGeom prst="rect">
            <a:avLst/>
          </a:prstGeom>
          <a:noFill/>
          <a:ln>
            <a:noFill/>
          </a:ln>
        </p:spPr>
        <p:txBody>
          <a:bodyPr spcFirstLastPara="1" wrap="square" lIns="91425" tIns="45700" rIns="91425" bIns="45700" anchor="ctr" anchorCtr="0">
            <a:normAutofit/>
          </a:bodyPr>
          <a:lstStyle/>
          <a:p>
            <a:pPr marL="0" marR="0" lvl="0" indent="0" algn="just" rtl="0">
              <a:lnSpc>
                <a:spcPct val="90000"/>
              </a:lnSpc>
              <a:spcBef>
                <a:spcPts val="0"/>
              </a:spcBef>
              <a:spcAft>
                <a:spcPts val="0"/>
              </a:spcAft>
              <a:buNone/>
            </a:pPr>
            <a:r>
              <a:rPr lang="en-US" sz="2400" b="1" i="0" u="none" strike="noStrike" cap="none">
                <a:solidFill>
                  <a:schemeClr val="accent1"/>
                </a:solidFill>
                <a:latin typeface="Calibri"/>
                <a:ea typeface="Calibri"/>
                <a:cs typeface="Calibri"/>
                <a:sym typeface="Calibri"/>
              </a:rPr>
              <a:t>The Digital Education Action Plan outlines the European Commission’s vision for high-quality, inclusive and accessible digital education in Europe. </a:t>
            </a:r>
            <a:endParaRPr/>
          </a:p>
        </p:txBody>
      </p:sp>
      <p:pic>
        <p:nvPicPr>
          <p:cNvPr id="150" name="Google Shape;150;p5" descr="Graphical user interface, text, application&#10;&#10;Description automatically generated"/>
          <p:cNvPicPr preferRelativeResize="0"/>
          <p:nvPr/>
        </p:nvPicPr>
        <p:blipFill rotWithShape="1">
          <a:blip r:embed="rId4">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151" name="Google Shape;151;p5"/>
          <p:cNvPicPr preferRelativeResize="0"/>
          <p:nvPr/>
        </p:nvPicPr>
        <p:blipFill rotWithShape="1">
          <a:blip r:embed="rId5">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152" name="Google Shape;152;p5" descr="Sümboolika ja ajalugu - Tallinna Tehnikakõrgkool"/>
          <p:cNvPicPr preferRelativeResize="0"/>
          <p:nvPr/>
        </p:nvPicPr>
        <p:blipFill rotWithShape="1">
          <a:blip r:embed="rId6">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
        <p:cNvGrpSpPr/>
        <p:nvPr/>
      </p:nvGrpSpPr>
      <p:grpSpPr>
        <a:xfrm>
          <a:off x="0" y="0"/>
          <a:ext cx="0" cy="0"/>
          <a:chOff x="0" y="0"/>
          <a:chExt cx="0" cy="0"/>
        </a:xfrm>
      </p:grpSpPr>
      <p:cxnSp>
        <p:nvCxnSpPr>
          <p:cNvPr id="157" name="Google Shape;157;p6"/>
          <p:cNvCxnSpPr/>
          <p:nvPr/>
        </p:nvCxnSpPr>
        <p:spPr>
          <a:xfrm>
            <a:off x="491490" y="2316480"/>
            <a:ext cx="3429000" cy="0"/>
          </a:xfrm>
          <a:prstGeom prst="straightConnector1">
            <a:avLst/>
          </a:prstGeom>
          <a:noFill/>
          <a:ln w="19050" cap="sq" cmpd="sng">
            <a:solidFill>
              <a:schemeClr val="dk1"/>
            </a:solidFill>
            <a:prstDash val="solid"/>
            <a:round/>
            <a:headEnd type="none" w="sm" len="sm"/>
            <a:tailEnd type="none" w="sm" len="sm"/>
          </a:ln>
        </p:spPr>
      </p:cxnSp>
      <p:sp>
        <p:nvSpPr>
          <p:cNvPr id="158" name="Google Shape;158;p6"/>
          <p:cNvSpPr/>
          <p:nvPr/>
        </p:nvSpPr>
        <p:spPr>
          <a:xfrm>
            <a:off x="324728" y="1484784"/>
            <a:ext cx="3840085" cy="504056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en-US" sz="2400" b="1" i="0" u="none" strike="noStrike" cap="none">
                <a:solidFill>
                  <a:schemeClr val="accent1"/>
                </a:solidFill>
                <a:latin typeface="Calibri"/>
                <a:ea typeface="Calibri"/>
                <a:cs typeface="Calibri"/>
                <a:sym typeface="Calibri"/>
              </a:rPr>
              <a:t>The new Action Plan has two strategic priorities: </a:t>
            </a:r>
            <a:endParaRPr/>
          </a:p>
          <a:p>
            <a:pPr marL="0" marR="0" lvl="0" indent="0" algn="l" rtl="0">
              <a:spcBef>
                <a:spcPts val="0"/>
              </a:spcBef>
              <a:spcAft>
                <a:spcPts val="0"/>
              </a:spcAft>
              <a:buNone/>
            </a:pPr>
            <a:endParaRPr sz="3200" b="1">
              <a:solidFill>
                <a:schemeClr val="accent1"/>
              </a:solidFill>
              <a:latin typeface="Calibri"/>
              <a:ea typeface="Calibri"/>
              <a:cs typeface="Calibri"/>
              <a:sym typeface="Calibri"/>
            </a:endParaRPr>
          </a:p>
          <a:p>
            <a:pPr marL="0" marR="0" lvl="0" indent="0" algn="l" rtl="0">
              <a:spcBef>
                <a:spcPts val="0"/>
              </a:spcBef>
              <a:spcAft>
                <a:spcPts val="0"/>
              </a:spcAft>
              <a:buNone/>
            </a:pPr>
            <a:r>
              <a:rPr lang="en-US" sz="2400" b="1">
                <a:solidFill>
                  <a:schemeClr val="accent1"/>
                </a:solidFill>
                <a:latin typeface="Calibri"/>
                <a:ea typeface="Calibri"/>
                <a:cs typeface="Calibri"/>
                <a:sym typeface="Calibri"/>
              </a:rPr>
              <a:t>Fostering the development of a high-performing digital education ecosystem.</a:t>
            </a:r>
            <a:endParaRPr sz="2400" b="1">
              <a:solidFill>
                <a:schemeClr val="accent1"/>
              </a:solidFill>
              <a:latin typeface="Calibri"/>
              <a:ea typeface="Calibri"/>
              <a:cs typeface="Calibri"/>
              <a:sym typeface="Calibri"/>
            </a:endParaRPr>
          </a:p>
          <a:p>
            <a:pPr marL="0" marR="0" lvl="0" indent="0" algn="l" rtl="0">
              <a:spcBef>
                <a:spcPts val="0"/>
              </a:spcBef>
              <a:spcAft>
                <a:spcPts val="0"/>
              </a:spcAft>
              <a:buNone/>
            </a:pPr>
            <a:endParaRPr sz="3200" b="1">
              <a:solidFill>
                <a:schemeClr val="accent1"/>
              </a:solidFill>
              <a:latin typeface="Calibri"/>
              <a:ea typeface="Calibri"/>
              <a:cs typeface="Calibri"/>
              <a:sym typeface="Calibri"/>
            </a:endParaRPr>
          </a:p>
          <a:p>
            <a:pPr marL="0" marR="0" lvl="0" indent="0" algn="l" rtl="0">
              <a:spcBef>
                <a:spcPts val="0"/>
              </a:spcBef>
              <a:spcAft>
                <a:spcPts val="0"/>
              </a:spcAft>
              <a:buNone/>
            </a:pPr>
            <a:r>
              <a:rPr lang="en-US" sz="2400" b="1">
                <a:solidFill>
                  <a:schemeClr val="accent1"/>
                </a:solidFill>
                <a:latin typeface="Calibri"/>
                <a:ea typeface="Calibri"/>
                <a:cs typeface="Calibri"/>
                <a:sym typeface="Calibri"/>
              </a:rPr>
              <a:t>Enhancing digital skills and competences for the digital transformation.</a:t>
            </a:r>
            <a:endParaRPr sz="2400" b="1">
              <a:solidFill>
                <a:schemeClr val="accent1"/>
              </a:solidFill>
              <a:latin typeface="Calibri"/>
              <a:ea typeface="Calibri"/>
              <a:cs typeface="Calibri"/>
              <a:sym typeface="Calibri"/>
            </a:endParaRPr>
          </a:p>
          <a:p>
            <a:pPr marL="0" marR="0" lvl="0" indent="0" algn="l" rtl="0">
              <a:spcBef>
                <a:spcPts val="0"/>
              </a:spcBef>
              <a:spcAft>
                <a:spcPts val="0"/>
              </a:spcAft>
              <a:buNone/>
            </a:pPr>
            <a:endParaRPr sz="2400" b="1">
              <a:solidFill>
                <a:schemeClr val="dk1"/>
              </a:solidFill>
              <a:latin typeface="Calibri"/>
              <a:ea typeface="Calibri"/>
              <a:cs typeface="Calibri"/>
              <a:sym typeface="Calibri"/>
            </a:endParaRPr>
          </a:p>
        </p:txBody>
      </p:sp>
      <p:pic>
        <p:nvPicPr>
          <p:cNvPr id="159" name="Google Shape;159;p6"/>
          <p:cNvPicPr preferRelativeResize="0"/>
          <p:nvPr/>
        </p:nvPicPr>
        <p:blipFill rotWithShape="1">
          <a:blip r:embed="rId3">
            <a:alphaModFix/>
          </a:blip>
          <a:srcRect l="27044" r="27044"/>
          <a:stretch/>
        </p:blipFill>
        <p:spPr>
          <a:xfrm>
            <a:off x="4409136" y="10"/>
            <a:ext cx="4734863" cy="6857987"/>
          </a:xfrm>
          <a:custGeom>
            <a:avLst/>
            <a:gdLst/>
            <a:ahLst/>
            <a:cxnLst/>
            <a:rect l="l" t="t" r="r" b="b"/>
            <a:pathLst>
              <a:path w="6313150" h="6857997" extrusionOk="0">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ln>
            <a:noFill/>
          </a:ln>
        </p:spPr>
      </p:pic>
      <p:pic>
        <p:nvPicPr>
          <p:cNvPr id="160" name="Google Shape;160;p6" descr="Graphical user interface, text, application&#10;&#10;Description automatically generated"/>
          <p:cNvPicPr preferRelativeResize="0"/>
          <p:nvPr/>
        </p:nvPicPr>
        <p:blipFill rotWithShape="1">
          <a:blip r:embed="rId4">
            <a:alphaModFix/>
          </a:blip>
          <a:srcRect/>
          <a:stretch/>
        </p:blipFill>
        <p:spPr>
          <a:xfrm>
            <a:off x="270271" y="6093296"/>
            <a:ext cx="1440160" cy="633491"/>
          </a:xfrm>
          <a:prstGeom prst="rect">
            <a:avLst/>
          </a:prstGeom>
          <a:noFill/>
          <a:ln>
            <a:noFill/>
          </a:ln>
          <a:effectLst>
            <a:outerShdw blurRad="406400" dist="317500" dir="5400000" sx="89000" sy="89000" rotWithShape="0">
              <a:srgbClr val="000000">
                <a:alpha val="14901"/>
              </a:srgbClr>
            </a:outerShdw>
          </a:effectLst>
        </p:spPr>
      </p:pic>
      <p:pic>
        <p:nvPicPr>
          <p:cNvPr id="161" name="Google Shape;161;p6"/>
          <p:cNvPicPr preferRelativeResize="0"/>
          <p:nvPr/>
        </p:nvPicPr>
        <p:blipFill rotWithShape="1">
          <a:blip r:embed="rId5">
            <a:alphaModFix/>
          </a:blip>
          <a:srcRect/>
          <a:stretch/>
        </p:blipFill>
        <p:spPr>
          <a:xfrm>
            <a:off x="2389116" y="5949279"/>
            <a:ext cx="814732" cy="777507"/>
          </a:xfrm>
          <a:prstGeom prst="rect">
            <a:avLst/>
          </a:prstGeom>
          <a:noFill/>
          <a:ln>
            <a:noFill/>
          </a:ln>
          <a:effectLst>
            <a:outerShdw blurRad="406400" dist="317500" dir="5400000" sx="89000" sy="89000" rotWithShape="0">
              <a:srgbClr val="000000">
                <a:alpha val="14901"/>
              </a:srgbClr>
            </a:outerShdw>
          </a:effectLst>
        </p:spPr>
      </p:pic>
      <p:pic>
        <p:nvPicPr>
          <p:cNvPr id="162" name="Google Shape;162;p6" descr="Sümboolika ja ajalugu - Tallinna Tehnikakõrgkool"/>
          <p:cNvPicPr preferRelativeResize="0"/>
          <p:nvPr/>
        </p:nvPicPr>
        <p:blipFill rotWithShape="1">
          <a:blip r:embed="rId6">
            <a:alphaModFix/>
          </a:blip>
          <a:srcRect/>
          <a:stretch/>
        </p:blipFill>
        <p:spPr>
          <a:xfrm>
            <a:off x="3704810" y="6093296"/>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66"/>
        <p:cNvGrpSpPr/>
        <p:nvPr/>
      </p:nvGrpSpPr>
      <p:grpSpPr>
        <a:xfrm>
          <a:off x="0" y="0"/>
          <a:ext cx="0" cy="0"/>
          <a:chOff x="0" y="0"/>
          <a:chExt cx="0" cy="0"/>
        </a:xfrm>
      </p:grpSpPr>
      <p:sp>
        <p:nvSpPr>
          <p:cNvPr id="167" name="Google Shape;167;p7"/>
          <p:cNvSpPr/>
          <p:nvPr/>
        </p:nvSpPr>
        <p:spPr>
          <a:xfrm>
            <a:off x="0" y="-478"/>
            <a:ext cx="9144000" cy="685847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8" name="Google Shape;168;p7"/>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9" name="Google Shape;169;p7"/>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0" name="Google Shape;170;p7"/>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Partners</a:t>
            </a:r>
            <a:endParaRPr/>
          </a:p>
        </p:txBody>
      </p:sp>
      <p:pic>
        <p:nvPicPr>
          <p:cNvPr id="171" name="Google Shape;171;p7" descr="Sümboolika ja ajalugu - Tallinna Tehnikakõrgkool"/>
          <p:cNvPicPr preferRelativeResize="0"/>
          <p:nvPr/>
        </p:nvPicPr>
        <p:blipFill rotWithShape="1">
          <a:blip r:embed="rId3">
            <a:alphaModFix/>
          </a:blip>
          <a:srcRect/>
          <a:stretch/>
        </p:blipFill>
        <p:spPr>
          <a:xfrm>
            <a:off x="6153749" y="1916832"/>
            <a:ext cx="2553837" cy="721459"/>
          </a:xfrm>
          <a:prstGeom prst="rect">
            <a:avLst/>
          </a:prstGeom>
          <a:noFill/>
          <a:ln>
            <a:noFill/>
          </a:ln>
        </p:spPr>
      </p:pic>
      <p:sp>
        <p:nvSpPr>
          <p:cNvPr id="172" name="Google Shape;172;p7"/>
          <p:cNvSpPr txBox="1">
            <a:spLocks noGrp="1"/>
          </p:cNvSpPr>
          <p:nvPr>
            <p:ph type="body" idx="1"/>
          </p:nvPr>
        </p:nvSpPr>
        <p:spPr>
          <a:xfrm>
            <a:off x="352250" y="1789211"/>
            <a:ext cx="4954791" cy="4155713"/>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spcBef>
                <a:spcPts val="0"/>
              </a:spcBef>
              <a:spcAft>
                <a:spcPts val="0"/>
              </a:spcAft>
              <a:buClr>
                <a:schemeClr val="lt1"/>
              </a:buClr>
              <a:buSzPct val="100000"/>
              <a:buNone/>
            </a:pPr>
            <a:endParaRPr sz="1700"/>
          </a:p>
          <a:p>
            <a:pPr marL="0" lvl="0" indent="0" algn="l" rtl="0">
              <a:spcBef>
                <a:spcPts val="481"/>
              </a:spcBef>
              <a:spcAft>
                <a:spcPts val="0"/>
              </a:spcAft>
              <a:buClr>
                <a:schemeClr val="lt1"/>
              </a:buClr>
              <a:buSzPct val="100000"/>
              <a:buNone/>
            </a:pPr>
            <a:r>
              <a:rPr lang="en-US" sz="2600"/>
              <a:t>TTK, University of Applied Sciences, Estonia</a:t>
            </a:r>
            <a:endParaRPr sz="2600"/>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HÄME, University of Applied Sciences, Finland</a:t>
            </a:r>
            <a:endParaRPr sz="2600"/>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Transport and Telecommunication Insitute, Latvia</a:t>
            </a:r>
            <a:endParaRPr/>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VTI, Swedish National Road and Transport Research Institute</a:t>
            </a:r>
            <a:endParaRPr sz="2600"/>
          </a:p>
        </p:txBody>
      </p:sp>
      <p:pic>
        <p:nvPicPr>
          <p:cNvPr id="173" name="Google Shape;173;p7" descr="Hämeen ammattikorkeakoulu - Hämeen ammattikorkeakoulu"/>
          <p:cNvPicPr preferRelativeResize="0"/>
          <p:nvPr/>
        </p:nvPicPr>
        <p:blipFill rotWithShape="1">
          <a:blip r:embed="rId4">
            <a:alphaModFix/>
          </a:blip>
          <a:srcRect/>
          <a:stretch/>
        </p:blipFill>
        <p:spPr>
          <a:xfrm>
            <a:off x="6382284" y="2896289"/>
            <a:ext cx="2553836" cy="824803"/>
          </a:xfrm>
          <a:prstGeom prst="rect">
            <a:avLst/>
          </a:prstGeom>
          <a:noFill/>
          <a:ln>
            <a:noFill/>
          </a:ln>
        </p:spPr>
      </p:pic>
      <p:pic>
        <p:nvPicPr>
          <p:cNvPr id="174" name="Google Shape;174;p7" descr="Transport and Telecommunication Institute (TSI) | LinkedIn"/>
          <p:cNvPicPr preferRelativeResize="0"/>
          <p:nvPr/>
        </p:nvPicPr>
        <p:blipFill rotWithShape="1">
          <a:blip r:embed="rId5">
            <a:alphaModFix/>
          </a:blip>
          <a:srcRect/>
          <a:stretch/>
        </p:blipFill>
        <p:spPr>
          <a:xfrm>
            <a:off x="7381414" y="3877081"/>
            <a:ext cx="952500" cy="952500"/>
          </a:xfrm>
          <a:prstGeom prst="rect">
            <a:avLst/>
          </a:prstGeom>
          <a:noFill/>
          <a:ln>
            <a:noFill/>
          </a:ln>
        </p:spPr>
      </p:pic>
      <p:pic>
        <p:nvPicPr>
          <p:cNvPr id="175" name="Google Shape;175;p7" descr="Swedish National Road and Transport Research Institute - Wikipedia"/>
          <p:cNvPicPr preferRelativeResize="0"/>
          <p:nvPr/>
        </p:nvPicPr>
        <p:blipFill rotWithShape="1">
          <a:blip r:embed="rId6">
            <a:alphaModFix/>
          </a:blip>
          <a:srcRect/>
          <a:stretch/>
        </p:blipFill>
        <p:spPr>
          <a:xfrm>
            <a:off x="7381414" y="5111520"/>
            <a:ext cx="1031241" cy="693744"/>
          </a:xfrm>
          <a:prstGeom prst="rect">
            <a:avLst/>
          </a:prstGeom>
          <a:noFill/>
          <a:ln>
            <a:noFill/>
          </a:ln>
        </p:spPr>
      </p:pic>
      <p:pic>
        <p:nvPicPr>
          <p:cNvPr id="176" name="Google Shape;176;p7"/>
          <p:cNvPicPr preferRelativeResize="0"/>
          <p:nvPr/>
        </p:nvPicPr>
        <p:blipFill rotWithShape="1">
          <a:blip r:embed="rId7">
            <a:alphaModFix/>
          </a:blip>
          <a:srcRect/>
          <a:stretch/>
        </p:blipFill>
        <p:spPr>
          <a:xfrm>
            <a:off x="6186473" y="755340"/>
            <a:ext cx="2240957" cy="72233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8"/>
          <p:cNvSpPr txBox="1">
            <a:spLocks noGrp="1"/>
          </p:cNvSpPr>
          <p:nvPr>
            <p:ph type="title"/>
          </p:nvPr>
        </p:nvSpPr>
        <p:spPr>
          <a:xfrm>
            <a:off x="147980" y="329937"/>
            <a:ext cx="6438573" cy="72233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alibri"/>
              <a:buNone/>
            </a:pPr>
            <a:r>
              <a:rPr lang="en-US"/>
              <a:t>Outputs</a:t>
            </a:r>
            <a:br>
              <a:rPr lang="en-US"/>
            </a:br>
            <a:r>
              <a:rPr lang="en-US" sz="2200"/>
              <a:t>To develope study materials for the following subjects:</a:t>
            </a:r>
            <a:endParaRPr/>
          </a:p>
        </p:txBody>
      </p:sp>
      <p:pic>
        <p:nvPicPr>
          <p:cNvPr id="183" name="Google Shape;183;p8" descr="Sümboolika ja ajalugu - Tallinna Tehnikakõrgkool"/>
          <p:cNvPicPr preferRelativeResize="0"/>
          <p:nvPr/>
        </p:nvPicPr>
        <p:blipFill rotWithShape="1">
          <a:blip r:embed="rId3">
            <a:alphaModFix/>
          </a:blip>
          <a:srcRect/>
          <a:stretch/>
        </p:blipFill>
        <p:spPr>
          <a:xfrm>
            <a:off x="6574115" y="1959175"/>
            <a:ext cx="2553837" cy="721459"/>
          </a:xfrm>
          <a:prstGeom prst="rect">
            <a:avLst/>
          </a:prstGeom>
          <a:noFill/>
          <a:ln>
            <a:noFill/>
          </a:ln>
        </p:spPr>
      </p:pic>
      <p:grpSp>
        <p:nvGrpSpPr>
          <p:cNvPr id="184" name="Google Shape;184;p8"/>
          <p:cNvGrpSpPr/>
          <p:nvPr/>
        </p:nvGrpSpPr>
        <p:grpSpPr>
          <a:xfrm>
            <a:off x="352250" y="1283473"/>
            <a:ext cx="6030034" cy="5339520"/>
            <a:chOff x="0" y="46365"/>
            <a:chExt cx="6030034" cy="5339520"/>
          </a:xfrm>
        </p:grpSpPr>
        <p:sp>
          <p:nvSpPr>
            <p:cNvPr id="185" name="Google Shape;185;p8"/>
            <p:cNvSpPr/>
            <p:nvPr/>
          </p:nvSpPr>
          <p:spPr>
            <a:xfrm>
              <a:off x="0" y="463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txBox="1"/>
            <p:nvPr/>
          </p:nvSpPr>
          <p:spPr>
            <a:xfrm>
              <a:off x="32898" y="792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1. Supply Chain Management Simulation (TTK, 3 ECTS).</a:t>
              </a:r>
              <a:endParaRPr/>
            </a:p>
          </p:txBody>
        </p:sp>
        <p:sp>
          <p:nvSpPr>
            <p:cNvPr id="187" name="Google Shape;187;p8"/>
            <p:cNvSpPr/>
            <p:nvPr/>
          </p:nvSpPr>
          <p:spPr>
            <a:xfrm>
              <a:off x="0" y="8239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8"/>
            <p:cNvSpPr txBox="1"/>
            <p:nvPr/>
          </p:nvSpPr>
          <p:spPr>
            <a:xfrm>
              <a:off x="32898" y="8568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2. Effective warehouse design and process simulation (TTK, 3 ECTS).</a:t>
              </a:r>
              <a:endParaRPr/>
            </a:p>
          </p:txBody>
        </p:sp>
        <p:sp>
          <p:nvSpPr>
            <p:cNvPr id="189" name="Google Shape;189;p8"/>
            <p:cNvSpPr/>
            <p:nvPr/>
          </p:nvSpPr>
          <p:spPr>
            <a:xfrm>
              <a:off x="0" y="16015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8"/>
            <p:cNvSpPr txBox="1"/>
            <p:nvPr/>
          </p:nvSpPr>
          <p:spPr>
            <a:xfrm>
              <a:off x="32898" y="16344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3. Professional Competence of Transport Managers (TTI, 3 ECTS).</a:t>
              </a:r>
              <a:endParaRPr/>
            </a:p>
          </p:txBody>
        </p:sp>
        <p:sp>
          <p:nvSpPr>
            <p:cNvPr id="191" name="Google Shape;191;p8"/>
            <p:cNvSpPr/>
            <p:nvPr/>
          </p:nvSpPr>
          <p:spPr>
            <a:xfrm>
              <a:off x="0" y="23791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txBox="1"/>
            <p:nvPr/>
          </p:nvSpPr>
          <p:spPr>
            <a:xfrm>
              <a:off x="32898" y="24120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4. Game based multi‐criteria decision making for T&amp;L competence development (TTI, 3 ECTS).</a:t>
              </a:r>
              <a:endParaRPr/>
            </a:p>
          </p:txBody>
        </p:sp>
        <p:sp>
          <p:nvSpPr>
            <p:cNvPr id="193" name="Google Shape;193;p8"/>
            <p:cNvSpPr/>
            <p:nvPr/>
          </p:nvSpPr>
          <p:spPr>
            <a:xfrm>
              <a:off x="0" y="31567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txBox="1"/>
            <p:nvPr/>
          </p:nvSpPr>
          <p:spPr>
            <a:xfrm>
              <a:off x="32898" y="31896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5. Passenger traffic railway markets are opening to competition (HAMK, 3 ECTS)</a:t>
              </a:r>
              <a:endParaRPr sz="1600">
                <a:solidFill>
                  <a:schemeClr val="lt1"/>
                </a:solidFill>
                <a:latin typeface="Calibri"/>
                <a:ea typeface="Calibri"/>
                <a:cs typeface="Calibri"/>
                <a:sym typeface="Calibri"/>
              </a:endParaRPr>
            </a:p>
          </p:txBody>
        </p:sp>
        <p:sp>
          <p:nvSpPr>
            <p:cNvPr id="195" name="Google Shape;195;p8"/>
            <p:cNvSpPr/>
            <p:nvPr/>
          </p:nvSpPr>
          <p:spPr>
            <a:xfrm>
              <a:off x="0" y="3932670"/>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8"/>
            <p:cNvSpPr txBox="1"/>
            <p:nvPr/>
          </p:nvSpPr>
          <p:spPr>
            <a:xfrm>
              <a:off x="32898" y="3965568"/>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6. Train driving exercise for train dispatchers (VTI, 4 ECTS).</a:t>
              </a:r>
              <a:endParaRPr/>
            </a:p>
          </p:txBody>
        </p:sp>
        <p:sp>
          <p:nvSpPr>
            <p:cNvPr id="197" name="Google Shape;197;p8"/>
            <p:cNvSpPr/>
            <p:nvPr/>
          </p:nvSpPr>
          <p:spPr>
            <a:xfrm>
              <a:off x="0" y="47119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8"/>
            <p:cNvSpPr txBox="1"/>
            <p:nvPr/>
          </p:nvSpPr>
          <p:spPr>
            <a:xfrm>
              <a:off x="32898" y="47448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b="0" i="0">
                  <a:solidFill>
                    <a:schemeClr val="lt1"/>
                  </a:solidFill>
                  <a:latin typeface="Calibri"/>
                  <a:ea typeface="Calibri"/>
                  <a:cs typeface="Calibri"/>
                  <a:sym typeface="Calibri"/>
                </a:rPr>
                <a:t>7. Simulation tool based on games strategy (TRELOGIC)</a:t>
              </a:r>
              <a:endParaRPr sz="1600">
                <a:solidFill>
                  <a:schemeClr val="lt1"/>
                </a:solidFill>
                <a:latin typeface="Calibri"/>
                <a:ea typeface="Calibri"/>
                <a:cs typeface="Calibri"/>
                <a:sym typeface="Calibri"/>
              </a:endParaRPr>
            </a:p>
          </p:txBody>
        </p:sp>
      </p:grpSp>
      <p:pic>
        <p:nvPicPr>
          <p:cNvPr id="199" name="Google Shape;199;p8" descr="Hämeen ammattikorkeakoulu - Hämeen ammattikorkeakoulu"/>
          <p:cNvPicPr preferRelativeResize="0"/>
          <p:nvPr/>
        </p:nvPicPr>
        <p:blipFill rotWithShape="1">
          <a:blip r:embed="rId4">
            <a:alphaModFix/>
          </a:blip>
          <a:srcRect/>
          <a:stretch/>
        </p:blipFill>
        <p:spPr>
          <a:xfrm>
            <a:off x="6574115" y="4725144"/>
            <a:ext cx="2553836" cy="824803"/>
          </a:xfrm>
          <a:prstGeom prst="rect">
            <a:avLst/>
          </a:prstGeom>
          <a:noFill/>
          <a:ln>
            <a:noFill/>
          </a:ln>
        </p:spPr>
      </p:pic>
      <p:pic>
        <p:nvPicPr>
          <p:cNvPr id="200" name="Google Shape;200;p8" descr="Transport and Telecommunication Institute (TSI) | LinkedIn"/>
          <p:cNvPicPr preferRelativeResize="0"/>
          <p:nvPr/>
        </p:nvPicPr>
        <p:blipFill rotWithShape="1">
          <a:blip r:embed="rId5">
            <a:alphaModFix/>
          </a:blip>
          <a:srcRect/>
          <a:stretch/>
        </p:blipFill>
        <p:spPr>
          <a:xfrm>
            <a:off x="7315037" y="3226639"/>
            <a:ext cx="952500" cy="952500"/>
          </a:xfrm>
          <a:prstGeom prst="rect">
            <a:avLst/>
          </a:prstGeom>
          <a:noFill/>
          <a:ln>
            <a:noFill/>
          </a:ln>
        </p:spPr>
      </p:pic>
      <p:pic>
        <p:nvPicPr>
          <p:cNvPr id="201" name="Google Shape;201;p8" descr="Swedish National Road and Transport Research Institute - Wikipedia"/>
          <p:cNvPicPr preferRelativeResize="0"/>
          <p:nvPr/>
        </p:nvPicPr>
        <p:blipFill rotWithShape="1">
          <a:blip r:embed="rId6">
            <a:alphaModFix/>
          </a:blip>
          <a:srcRect/>
          <a:stretch/>
        </p:blipFill>
        <p:spPr>
          <a:xfrm>
            <a:off x="7236296" y="5805264"/>
            <a:ext cx="1031241" cy="693744"/>
          </a:xfrm>
          <a:prstGeom prst="rect">
            <a:avLst/>
          </a:prstGeom>
          <a:noFill/>
          <a:ln>
            <a:noFill/>
          </a:ln>
        </p:spPr>
      </p:pic>
      <p:pic>
        <p:nvPicPr>
          <p:cNvPr id="202" name="Google Shape;202;p8" descr="Graphical user interface, text, application&#10;&#10;Description automatically generated"/>
          <p:cNvPicPr preferRelativeResize="0"/>
          <p:nvPr/>
        </p:nvPicPr>
        <p:blipFill rotWithShape="1">
          <a:blip r:embed="rId7">
            <a:alphaModFix/>
          </a:blip>
          <a:srcRect/>
          <a:stretch/>
        </p:blipFill>
        <p:spPr>
          <a:xfrm>
            <a:off x="6670808" y="514776"/>
            <a:ext cx="2240957" cy="72233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07"/>
        <p:cNvGrpSpPr/>
        <p:nvPr/>
      </p:nvGrpSpPr>
      <p:grpSpPr>
        <a:xfrm>
          <a:off x="0" y="0"/>
          <a:ext cx="0" cy="0"/>
          <a:chOff x="0" y="0"/>
          <a:chExt cx="0" cy="0"/>
        </a:xfrm>
      </p:grpSpPr>
      <p:sp>
        <p:nvSpPr>
          <p:cNvPr id="208" name="Google Shape;208;p9"/>
          <p:cNvSpPr txBox="1">
            <a:spLocks noGrp="1"/>
          </p:cNvSpPr>
          <p:nvPr>
            <p:ph type="title"/>
          </p:nvPr>
        </p:nvSpPr>
        <p:spPr>
          <a:xfrm>
            <a:off x="744760" y="610075"/>
            <a:ext cx="3958000" cy="99417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100"/>
              <a:buFont typeface="Calibri"/>
              <a:buNone/>
            </a:pPr>
            <a:r>
              <a:rPr lang="en-US" sz="3100" b="1">
                <a:solidFill>
                  <a:schemeClr val="lt1"/>
                </a:solidFill>
                <a:latin typeface="Calibri"/>
                <a:ea typeface="Calibri"/>
                <a:cs typeface="Calibri"/>
                <a:sym typeface="Calibri"/>
              </a:rPr>
              <a:t>What is Supply Chain Management?</a:t>
            </a:r>
            <a:endParaRPr/>
          </a:p>
        </p:txBody>
      </p:sp>
      <p:sp>
        <p:nvSpPr>
          <p:cNvPr id="209" name="Google Shape;209;p9"/>
          <p:cNvSpPr/>
          <p:nvPr/>
        </p:nvSpPr>
        <p:spPr>
          <a:xfrm>
            <a:off x="325752" y="1955110"/>
            <a:ext cx="3850446" cy="4858265"/>
          </a:xfrm>
          <a:prstGeom prst="rect">
            <a:avLst/>
          </a:prstGeom>
          <a:noFill/>
          <a:ln>
            <a:noFill/>
          </a:ln>
        </p:spPr>
        <p:txBody>
          <a:bodyPr spcFirstLastPara="1" wrap="square" lIns="91425" tIns="45700" rIns="91425" bIns="45700" anchor="t" anchorCtr="0">
            <a:normAutofit/>
          </a:bodyPr>
          <a:lstStyle/>
          <a:p>
            <a:pPr marL="0" marR="0" lvl="0" indent="0" algn="just" rtl="0">
              <a:lnSpc>
                <a:spcPct val="90000"/>
              </a:lnSpc>
              <a:spcBef>
                <a:spcPts val="0"/>
              </a:spcBef>
              <a:spcAft>
                <a:spcPts val="0"/>
              </a:spcAft>
              <a:buNone/>
            </a:pPr>
            <a:r>
              <a:rPr lang="en-US" sz="2400" b="1">
                <a:solidFill>
                  <a:schemeClr val="lt1"/>
                </a:solidFill>
                <a:latin typeface="Calibri"/>
                <a:ea typeface="Calibri"/>
                <a:cs typeface="Calibri"/>
                <a:sym typeface="Calibri"/>
              </a:rPr>
              <a:t>Supply chain management</a:t>
            </a:r>
            <a:r>
              <a:rPr lang="en-US" sz="2400">
                <a:solidFill>
                  <a:schemeClr val="lt1"/>
                </a:solidFill>
                <a:latin typeface="Calibri"/>
                <a:ea typeface="Calibri"/>
                <a:cs typeface="Calibri"/>
                <a:sym typeface="Calibri"/>
              </a:rPr>
              <a:t>, the management of the flow of goods and services, money and information between businesses and locations, and includes the movement and storage of raw materials, of work-in-process inventory, and of finished goods as well as end to end order fulfillment from point of origin to point of consumption</a:t>
            </a:r>
            <a:r>
              <a:rPr lang="en-US" sz="1350">
                <a:solidFill>
                  <a:schemeClr val="lt1"/>
                </a:solidFill>
                <a:latin typeface="Calibri"/>
                <a:ea typeface="Calibri"/>
                <a:cs typeface="Calibri"/>
                <a:sym typeface="Calibri"/>
              </a:rPr>
              <a:t>.</a:t>
            </a:r>
            <a:endParaRPr/>
          </a:p>
        </p:txBody>
      </p:sp>
      <p:sp>
        <p:nvSpPr>
          <p:cNvPr id="210" name="Google Shape;210;p9"/>
          <p:cNvSpPr/>
          <p:nvPr/>
        </p:nvSpPr>
        <p:spPr>
          <a:xfrm>
            <a:off x="4204489" y="2981824"/>
            <a:ext cx="2338578" cy="2338578"/>
          </a:xfrm>
          <a:prstGeom prst="ellipse">
            <a:avLst/>
          </a:pr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1" name="Google Shape;211;p9"/>
          <p:cNvSpPr/>
          <p:nvPr/>
        </p:nvSpPr>
        <p:spPr>
          <a:xfrm>
            <a:off x="4327933" y="3105268"/>
            <a:ext cx="2091690" cy="209169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2" name="Google Shape;212;p9"/>
          <p:cNvSpPr/>
          <p:nvPr/>
        </p:nvSpPr>
        <p:spPr>
          <a:xfrm>
            <a:off x="5355771" y="-1"/>
            <a:ext cx="3788229" cy="3293853"/>
          </a:xfrm>
          <a:custGeom>
            <a:avLst/>
            <a:gdLst/>
            <a:ahLst/>
            <a:cxnLst/>
            <a:rect l="l" t="t" r="r" b="b"/>
            <a:pathLst>
              <a:path w="4198060" h="3650200" extrusionOk="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3" name="Google Shape;213;p9"/>
          <p:cNvSpPr/>
          <p:nvPr/>
        </p:nvSpPr>
        <p:spPr>
          <a:xfrm>
            <a:off x="5503531" y="1"/>
            <a:ext cx="3640470" cy="3146093"/>
          </a:xfrm>
          <a:custGeom>
            <a:avLst/>
            <a:gdLst/>
            <a:ahLst/>
            <a:cxnLst/>
            <a:rect l="l" t="t" r="r" b="b"/>
            <a:pathLst>
              <a:path w="4034316" h="3486455" extrusionOk="0">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pic>
        <p:nvPicPr>
          <p:cNvPr id="214" name="Google Shape;214;p9" descr="Graphical user interface, text, application&#10;&#10;Description automatically generated"/>
          <p:cNvPicPr preferRelativeResize="0"/>
          <p:nvPr/>
        </p:nvPicPr>
        <p:blipFill rotWithShape="1">
          <a:blip r:embed="rId3">
            <a:alphaModFix/>
          </a:blip>
          <a:srcRect/>
          <a:stretch/>
        </p:blipFill>
        <p:spPr>
          <a:xfrm>
            <a:off x="6174437" y="715127"/>
            <a:ext cx="2732744" cy="1139225"/>
          </a:xfrm>
          <a:prstGeom prst="rect">
            <a:avLst/>
          </a:prstGeom>
          <a:noFill/>
          <a:ln>
            <a:noFill/>
          </a:ln>
        </p:spPr>
      </p:pic>
      <p:pic>
        <p:nvPicPr>
          <p:cNvPr id="215" name="Google Shape;215;p9"/>
          <p:cNvPicPr preferRelativeResize="0"/>
          <p:nvPr/>
        </p:nvPicPr>
        <p:blipFill rotWithShape="1">
          <a:blip r:embed="rId4">
            <a:alphaModFix/>
          </a:blip>
          <a:srcRect/>
          <a:stretch/>
        </p:blipFill>
        <p:spPr>
          <a:xfrm>
            <a:off x="4702760" y="3584743"/>
            <a:ext cx="1306019" cy="1202912"/>
          </a:xfrm>
          <a:prstGeom prst="rect">
            <a:avLst/>
          </a:prstGeom>
          <a:noFill/>
          <a:ln>
            <a:noFill/>
          </a:ln>
        </p:spPr>
      </p:pic>
      <p:sp>
        <p:nvSpPr>
          <p:cNvPr id="216" name="Google Shape;216;p9"/>
          <p:cNvSpPr/>
          <p:nvPr/>
        </p:nvSpPr>
        <p:spPr>
          <a:xfrm>
            <a:off x="6353981" y="4476960"/>
            <a:ext cx="2790019" cy="2386263"/>
          </a:xfrm>
          <a:custGeom>
            <a:avLst/>
            <a:gdLst/>
            <a:ahLst/>
            <a:cxnLst/>
            <a:rect l="l" t="t" r="r" b="b"/>
            <a:pathLst>
              <a:path w="3303868" h="2825750" extrusionOk="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7" name="Google Shape;217;p9"/>
          <p:cNvSpPr/>
          <p:nvPr/>
        </p:nvSpPr>
        <p:spPr>
          <a:xfrm>
            <a:off x="6493281" y="4616261"/>
            <a:ext cx="2650719" cy="2246963"/>
          </a:xfrm>
          <a:custGeom>
            <a:avLst/>
            <a:gdLst/>
            <a:ahLst/>
            <a:cxnLst/>
            <a:rect l="l" t="t" r="r" b="b"/>
            <a:pathLst>
              <a:path w="3138912" h="2660795" extrusionOk="0">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pic>
        <p:nvPicPr>
          <p:cNvPr id="218" name="Google Shape;218;p9" descr="Sümboolika ja ajalugu - Tallinna Tehnikakõrgkool"/>
          <p:cNvPicPr preferRelativeResize="0"/>
          <p:nvPr/>
        </p:nvPicPr>
        <p:blipFill rotWithShape="1">
          <a:blip r:embed="rId5">
            <a:alphaModFix/>
          </a:blip>
          <a:srcRect/>
          <a:stretch/>
        </p:blipFill>
        <p:spPr>
          <a:xfrm>
            <a:off x="6959173" y="5674079"/>
            <a:ext cx="2033092" cy="574348"/>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1688</Words>
  <Application>Microsoft Office PowerPoint</Application>
  <PresentationFormat>On-screen Show (4:3)</PresentationFormat>
  <Paragraphs>157</Paragraphs>
  <Slides>37</Slides>
  <Notes>37</Notes>
  <HiddenSlides>1</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37</vt:i4>
      </vt:variant>
    </vt:vector>
  </HeadingPairs>
  <TitlesOfParts>
    <vt:vector size="44" baseType="lpstr">
      <vt:lpstr>Helvetica Neue</vt:lpstr>
      <vt:lpstr>Arial</vt:lpstr>
      <vt:lpstr>Times New Roman</vt:lpstr>
      <vt:lpstr>Calibri</vt:lpstr>
      <vt:lpstr>Gudea</vt:lpstr>
      <vt:lpstr>Office Theme</vt:lpstr>
      <vt:lpstr>Office Theme</vt:lpstr>
      <vt:lpstr>Result: Use of Simulation tools </vt:lpstr>
      <vt:lpstr>Main goal</vt:lpstr>
      <vt:lpstr>The future of higher education in Europe</vt:lpstr>
      <vt:lpstr>The future of higher education in Europe</vt:lpstr>
      <vt:lpstr>PowerPoint Presentation</vt:lpstr>
      <vt:lpstr>PowerPoint Presentation</vt:lpstr>
      <vt:lpstr>Partners</vt:lpstr>
      <vt:lpstr>Outputs To develope study materials for the following subjects:</vt:lpstr>
      <vt:lpstr>What is Supply Chain Management?</vt:lpstr>
      <vt:lpstr>PowerPoint Presentation</vt:lpstr>
      <vt:lpstr>PowerPoint Presentation</vt:lpstr>
      <vt:lpstr>Study program</vt:lpstr>
      <vt:lpstr>Learning outcomes</vt:lpstr>
      <vt:lpstr>Supply Chain Management Simulation  (TTK, 3 ECTS)</vt:lpstr>
      <vt:lpstr>Carpe Diem </vt:lpstr>
      <vt:lpstr>Carpe Diem Storyboard</vt:lpstr>
      <vt:lpstr>Carpe Diem Storyboard zoomed in</vt:lpstr>
      <vt:lpstr>Supply Chain Management online competition for students</vt:lpstr>
      <vt:lpstr>PowerPoint Presentation</vt:lpstr>
      <vt:lpstr>PowerPoint Presentation</vt:lpstr>
      <vt:lpstr>Procurement</vt:lpstr>
      <vt:lpstr>Procurement Life Cycle</vt:lpstr>
      <vt:lpstr>ABC analyze</vt:lpstr>
      <vt:lpstr>ABC Analysis is based on the theory that all inventory items cannot have similar or equal value.</vt:lpstr>
      <vt:lpstr>   </vt:lpstr>
      <vt:lpstr>   </vt:lpstr>
      <vt:lpstr>   </vt:lpstr>
      <vt:lpstr>   </vt:lpstr>
      <vt:lpstr>   </vt:lpstr>
      <vt:lpstr>LEAN philosophy In supply chain management </vt:lpstr>
      <vt:lpstr>   </vt:lpstr>
      <vt:lpstr>   </vt:lpstr>
      <vt:lpstr>Ranking list of competition results</vt:lpstr>
      <vt:lpstr>PowerPoint Presentation</vt:lpstr>
      <vt:lpstr>Distribution management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Multiplayer event </dc:title>
  <dc:creator>Anseri</dc:creator>
  <cp:lastModifiedBy>Wladimir Segercrantz</cp:lastModifiedBy>
  <cp:revision>4</cp:revision>
  <dcterms:created xsi:type="dcterms:W3CDTF">2021-01-26T09:03:52Z</dcterms:created>
  <dcterms:modified xsi:type="dcterms:W3CDTF">2021-10-25T09:08:45Z</dcterms:modified>
</cp:coreProperties>
</file>