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9" r:id="rId5"/>
    <p:sldId id="263" r:id="rId6"/>
    <p:sldId id="264" r:id="rId7"/>
    <p:sldId id="258" r:id="rId8"/>
    <p:sldId id="265" r:id="rId9"/>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5FA24F-DE4A-4F92-A0B4-5CF3205A687B}" v="1" dt="2019-04-23T11:56:34.6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77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FC12561-54CD-418A-920D-61DBAF4B5A53}" type="datetimeFigureOut">
              <a:rPr lang="en-US" smtClean="0"/>
              <a:t>10/22/2021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C9DFD5-AF72-4E59-A767-86A2EFB54943}" type="slidenum">
              <a:rPr lang="en-US" smtClean="0"/>
              <a:t>‹#›</a:t>
            </a:fld>
            <a:endParaRPr lang="en-US"/>
          </a:p>
        </p:txBody>
      </p:sp>
    </p:spTree>
    <p:extLst>
      <p:ext uri="{BB962C8B-B14F-4D97-AF65-F5344CB8AC3E}">
        <p14:creationId xmlns:p14="http://schemas.microsoft.com/office/powerpoint/2010/main" val="167746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FC12561-54CD-418A-920D-61DBAF4B5A53}" type="datetimeFigureOut">
              <a:rPr lang="en-US" smtClean="0"/>
              <a:t>10/22/2021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C9DFD5-AF72-4E59-A767-86A2EFB54943}" type="slidenum">
              <a:rPr lang="en-US" smtClean="0"/>
              <a:t>‹#›</a:t>
            </a:fld>
            <a:endParaRPr lang="en-US"/>
          </a:p>
        </p:txBody>
      </p:sp>
    </p:spTree>
    <p:extLst>
      <p:ext uri="{BB962C8B-B14F-4D97-AF65-F5344CB8AC3E}">
        <p14:creationId xmlns:p14="http://schemas.microsoft.com/office/powerpoint/2010/main" val="359571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FC12561-54CD-418A-920D-61DBAF4B5A53}" type="datetimeFigureOut">
              <a:rPr lang="en-US" smtClean="0"/>
              <a:t>10/22/2021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C9DFD5-AF72-4E59-A767-86A2EFB54943}" type="slidenum">
              <a:rPr lang="en-US" smtClean="0"/>
              <a:t>‹#›</a:t>
            </a:fld>
            <a:endParaRPr lang="en-US"/>
          </a:p>
        </p:txBody>
      </p:sp>
    </p:spTree>
    <p:extLst>
      <p:ext uri="{BB962C8B-B14F-4D97-AF65-F5344CB8AC3E}">
        <p14:creationId xmlns:p14="http://schemas.microsoft.com/office/powerpoint/2010/main" val="2702580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FC12561-54CD-418A-920D-61DBAF4B5A53}" type="datetimeFigureOut">
              <a:rPr lang="en-US" smtClean="0"/>
              <a:t>10/22/2021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C9DFD5-AF72-4E59-A767-86A2EFB54943}" type="slidenum">
              <a:rPr lang="en-US" smtClean="0"/>
              <a:t>‹#›</a:t>
            </a:fld>
            <a:endParaRPr lang="en-US"/>
          </a:p>
        </p:txBody>
      </p:sp>
    </p:spTree>
    <p:extLst>
      <p:ext uri="{BB962C8B-B14F-4D97-AF65-F5344CB8AC3E}">
        <p14:creationId xmlns:p14="http://schemas.microsoft.com/office/powerpoint/2010/main" val="3641022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C12561-54CD-418A-920D-61DBAF4B5A53}" type="datetimeFigureOut">
              <a:rPr lang="en-US" smtClean="0"/>
              <a:t>10/22/2021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C9DFD5-AF72-4E59-A767-86A2EFB54943}" type="slidenum">
              <a:rPr lang="en-US" smtClean="0"/>
              <a:t>‹#›</a:t>
            </a:fld>
            <a:endParaRPr lang="en-US"/>
          </a:p>
        </p:txBody>
      </p:sp>
    </p:spTree>
    <p:extLst>
      <p:ext uri="{BB962C8B-B14F-4D97-AF65-F5344CB8AC3E}">
        <p14:creationId xmlns:p14="http://schemas.microsoft.com/office/powerpoint/2010/main" val="1248711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FC12561-54CD-418A-920D-61DBAF4B5A53}" type="datetimeFigureOut">
              <a:rPr lang="en-US" smtClean="0"/>
              <a:t>10/22/2021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C9DFD5-AF72-4E59-A767-86A2EFB54943}" type="slidenum">
              <a:rPr lang="en-US" smtClean="0"/>
              <a:t>‹#›</a:t>
            </a:fld>
            <a:endParaRPr lang="en-US"/>
          </a:p>
        </p:txBody>
      </p:sp>
    </p:spTree>
    <p:extLst>
      <p:ext uri="{BB962C8B-B14F-4D97-AF65-F5344CB8AC3E}">
        <p14:creationId xmlns:p14="http://schemas.microsoft.com/office/powerpoint/2010/main" val="3124060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FC12561-54CD-418A-920D-61DBAF4B5A53}" type="datetimeFigureOut">
              <a:rPr lang="en-US" smtClean="0"/>
              <a:t>10/22/2021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C9DFD5-AF72-4E59-A767-86A2EFB54943}" type="slidenum">
              <a:rPr lang="en-US" smtClean="0"/>
              <a:t>‹#›</a:t>
            </a:fld>
            <a:endParaRPr lang="en-US"/>
          </a:p>
        </p:txBody>
      </p:sp>
    </p:spTree>
    <p:extLst>
      <p:ext uri="{BB962C8B-B14F-4D97-AF65-F5344CB8AC3E}">
        <p14:creationId xmlns:p14="http://schemas.microsoft.com/office/powerpoint/2010/main" val="473222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FC12561-54CD-418A-920D-61DBAF4B5A53}" type="datetimeFigureOut">
              <a:rPr lang="en-US" smtClean="0"/>
              <a:t>10/22/2021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C9DFD5-AF72-4E59-A767-86A2EFB54943}" type="slidenum">
              <a:rPr lang="en-US" smtClean="0"/>
              <a:t>‹#›</a:t>
            </a:fld>
            <a:endParaRPr lang="en-US"/>
          </a:p>
        </p:txBody>
      </p:sp>
    </p:spTree>
    <p:extLst>
      <p:ext uri="{BB962C8B-B14F-4D97-AF65-F5344CB8AC3E}">
        <p14:creationId xmlns:p14="http://schemas.microsoft.com/office/powerpoint/2010/main" val="1278499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C12561-54CD-418A-920D-61DBAF4B5A53}" type="datetimeFigureOut">
              <a:rPr lang="en-US" smtClean="0"/>
              <a:t>10/22/2021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C9DFD5-AF72-4E59-A767-86A2EFB54943}" type="slidenum">
              <a:rPr lang="en-US" smtClean="0"/>
              <a:t>‹#›</a:t>
            </a:fld>
            <a:endParaRPr lang="en-US"/>
          </a:p>
        </p:txBody>
      </p:sp>
    </p:spTree>
    <p:extLst>
      <p:ext uri="{BB962C8B-B14F-4D97-AF65-F5344CB8AC3E}">
        <p14:creationId xmlns:p14="http://schemas.microsoft.com/office/powerpoint/2010/main" val="1803292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C12561-54CD-418A-920D-61DBAF4B5A53}" type="datetimeFigureOut">
              <a:rPr lang="en-US" smtClean="0"/>
              <a:t>10/22/2021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C9DFD5-AF72-4E59-A767-86A2EFB54943}" type="slidenum">
              <a:rPr lang="en-US" smtClean="0"/>
              <a:t>‹#›</a:t>
            </a:fld>
            <a:endParaRPr lang="en-US"/>
          </a:p>
        </p:txBody>
      </p:sp>
    </p:spTree>
    <p:extLst>
      <p:ext uri="{BB962C8B-B14F-4D97-AF65-F5344CB8AC3E}">
        <p14:creationId xmlns:p14="http://schemas.microsoft.com/office/powerpoint/2010/main" val="1931148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C12561-54CD-418A-920D-61DBAF4B5A53}" type="datetimeFigureOut">
              <a:rPr lang="en-US" smtClean="0"/>
              <a:t>10/22/2021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C9DFD5-AF72-4E59-A767-86A2EFB54943}" type="slidenum">
              <a:rPr lang="en-US" smtClean="0"/>
              <a:t>‹#›</a:t>
            </a:fld>
            <a:endParaRPr lang="en-US"/>
          </a:p>
        </p:txBody>
      </p:sp>
    </p:spTree>
    <p:extLst>
      <p:ext uri="{BB962C8B-B14F-4D97-AF65-F5344CB8AC3E}">
        <p14:creationId xmlns:p14="http://schemas.microsoft.com/office/powerpoint/2010/main" val="2846501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C12561-54CD-418A-920D-61DBAF4B5A53}" type="datetimeFigureOut">
              <a:rPr lang="en-US" smtClean="0"/>
              <a:t>10/22/2021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C9DFD5-AF72-4E59-A767-86A2EFB54943}" type="slidenum">
              <a:rPr lang="en-US" smtClean="0"/>
              <a:t>‹#›</a:t>
            </a:fld>
            <a:endParaRPr lang="en-US"/>
          </a:p>
        </p:txBody>
      </p:sp>
    </p:spTree>
    <p:extLst>
      <p:ext uri="{BB962C8B-B14F-4D97-AF65-F5344CB8AC3E}">
        <p14:creationId xmlns:p14="http://schemas.microsoft.com/office/powerpoint/2010/main" val="2365444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sz="2800" dirty="0"/>
            </a:br>
            <a:br>
              <a:rPr lang="en-US" sz="2800" dirty="0"/>
            </a:br>
            <a:br>
              <a:rPr lang="en-US" sz="2800" dirty="0"/>
            </a:br>
            <a:br>
              <a:rPr lang="en-US" sz="2800" dirty="0"/>
            </a:br>
            <a:br>
              <a:rPr lang="en-US" sz="2800" dirty="0"/>
            </a:br>
            <a:br>
              <a:rPr lang="en-US" sz="2800" dirty="0"/>
            </a:br>
            <a:r>
              <a:rPr lang="en-US" sz="2800" b="1" dirty="0"/>
              <a:t>Methodological framework for outlining intellectual output O1</a:t>
            </a:r>
          </a:p>
        </p:txBody>
      </p:sp>
      <p:sp>
        <p:nvSpPr>
          <p:cNvPr id="3" name="TextBox 2"/>
          <p:cNvSpPr txBox="1"/>
          <p:nvPr/>
        </p:nvSpPr>
        <p:spPr>
          <a:xfrm>
            <a:off x="755576" y="1820208"/>
            <a:ext cx="7488832" cy="3139321"/>
          </a:xfrm>
          <a:prstGeom prst="rect">
            <a:avLst/>
          </a:prstGeom>
          <a:noFill/>
        </p:spPr>
        <p:txBody>
          <a:bodyPr wrap="square" rtlCol="0">
            <a:spAutoFit/>
          </a:bodyPr>
          <a:lstStyle/>
          <a:p>
            <a:endParaRPr lang="en-US" b="1" dirty="0"/>
          </a:p>
          <a:p>
            <a:endParaRPr lang="en-US" b="1" dirty="0"/>
          </a:p>
          <a:p>
            <a:endParaRPr lang="en-US" b="1" dirty="0"/>
          </a:p>
          <a:p>
            <a:endParaRPr lang="en-US" b="1" dirty="0"/>
          </a:p>
          <a:p>
            <a:r>
              <a:rPr lang="en-US" b="1" dirty="0"/>
              <a:t>Approach will be two fold:</a:t>
            </a:r>
          </a:p>
          <a:p>
            <a:endParaRPr lang="en-US" dirty="0"/>
          </a:p>
          <a:p>
            <a:pPr marL="285750" indent="-285750">
              <a:buFont typeface="Wingdings" panose="05000000000000000000" pitchFamily="2" charset="2"/>
              <a:buChar char="Ø"/>
            </a:pPr>
            <a:r>
              <a:rPr lang="en-US" dirty="0"/>
              <a:t>Conventional  (Draft internal working document – informative table, finishing  touches) Deadline 30.08.2019</a:t>
            </a:r>
          </a:p>
          <a:p>
            <a:pPr marL="285750" indent="-285750">
              <a:buFont typeface="Wingdings" panose="05000000000000000000" pitchFamily="2" charset="2"/>
              <a:buChar char="Ø"/>
            </a:pPr>
            <a:r>
              <a:rPr lang="en-US" dirty="0"/>
              <a:t>Digital (Carpe Diem based application) First draft outline, Deadline: 30.08.2019.  Additional implementation related guidance from </a:t>
            </a:r>
            <a:r>
              <a:rPr lang="en-US" dirty="0" err="1"/>
              <a:t>Tarjaleena</a:t>
            </a:r>
            <a:r>
              <a:rPr lang="en-US" dirty="0"/>
              <a:t> and </a:t>
            </a:r>
            <a:r>
              <a:rPr lang="en-US" dirty="0" err="1"/>
              <a:t>Jaana</a:t>
            </a:r>
            <a:r>
              <a:rPr lang="en-US" dirty="0"/>
              <a:t>. Use of guiding materials from Linköping meeting and webinars</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353489" y="323962"/>
            <a:ext cx="2448272" cy="792088"/>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7133" y="773215"/>
            <a:ext cx="419735" cy="342835"/>
          </a:xfrm>
          <a:prstGeom prst="rect">
            <a:avLst/>
          </a:prstGeom>
          <a:noFill/>
          <a:ln>
            <a:noFill/>
          </a:ln>
        </p:spPr>
      </p:pic>
      <p:pic>
        <p:nvPicPr>
          <p:cNvPr id="6" name="Picture 5" descr="TTK-logo-2013-v-kakskeelne"/>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3027" y="5966806"/>
            <a:ext cx="1568450" cy="440690"/>
          </a:xfrm>
          <a:prstGeom prst="rect">
            <a:avLst/>
          </a:prstGeom>
          <a:noFill/>
          <a:ln>
            <a:noFill/>
          </a:ln>
        </p:spPr>
      </p:pic>
      <p:pic>
        <p:nvPicPr>
          <p:cNvPr id="7" name="Picture 6" descr="https://www.google.com/url?hl=et&amp;q=http://www.hamk.fi/tietoa-hamkista/viestintamateriaali/Documents/HAMK_yhdistelma_vari_72.jpg&amp;source=gmail&amp;ust=1492935625450000&amp;usg=AFQjCNEB1gIahQoLExuMZmg51jaSw_Wnf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77123" y="6025861"/>
            <a:ext cx="889000" cy="322580"/>
          </a:xfrm>
          <a:prstGeom prst="rect">
            <a:avLst/>
          </a:prstGeom>
          <a:noFill/>
          <a:ln>
            <a:noFill/>
          </a:ln>
        </p:spPr>
      </p:pic>
      <p:pic>
        <p:nvPicPr>
          <p:cNvPr id="8" name="Picture 7" descr="http://www.tsi.lv/sites/default/files/editor/images/logotsi/logo_h_eng_rgb.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03695" y="6025860"/>
            <a:ext cx="1597556" cy="395325"/>
          </a:xfrm>
          <a:prstGeom prst="rect">
            <a:avLst/>
          </a:prstGeom>
          <a:noFill/>
          <a:ln>
            <a:noFill/>
          </a:ln>
        </p:spPr>
      </p:pic>
      <p:pic>
        <p:nvPicPr>
          <p:cNvPr id="9" name="Picture 8" descr="VTI.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66868" y="6025861"/>
            <a:ext cx="317500" cy="230505"/>
          </a:xfrm>
          <a:prstGeom prst="rect">
            <a:avLst/>
          </a:prstGeom>
          <a:noFill/>
          <a:ln>
            <a:noFill/>
          </a:ln>
        </p:spPr>
      </p:pic>
    </p:spTree>
    <p:extLst>
      <p:ext uri="{BB962C8B-B14F-4D97-AF65-F5344CB8AC3E}">
        <p14:creationId xmlns:p14="http://schemas.microsoft.com/office/powerpoint/2010/main" val="2923757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48248"/>
            <a:ext cx="8219256" cy="850106"/>
          </a:xfrm>
        </p:spPr>
        <p:txBody>
          <a:bodyPr>
            <a:normAutofit/>
          </a:bodyPr>
          <a:lstStyle/>
          <a:p>
            <a:r>
              <a:rPr lang="en-US" sz="2800"/>
              <a:t>I Conventional approach</a:t>
            </a:r>
          </a:p>
        </p:txBody>
      </p:sp>
      <p:sp>
        <p:nvSpPr>
          <p:cNvPr id="3" name="Content Placeholder 2"/>
          <p:cNvSpPr>
            <a:spLocks noGrp="1"/>
          </p:cNvSpPr>
          <p:nvPr>
            <p:ph idx="1"/>
          </p:nvPr>
        </p:nvSpPr>
        <p:spPr>
          <a:xfrm>
            <a:off x="467544" y="1412776"/>
            <a:ext cx="8229600" cy="4525963"/>
          </a:xfrm>
        </p:spPr>
        <p:txBody>
          <a:bodyPr>
            <a:normAutofit fontScale="92500" lnSpcReduction="20000"/>
          </a:bodyPr>
          <a:lstStyle/>
          <a:p>
            <a:r>
              <a:rPr lang="en-US" sz="2400"/>
              <a:t>Seleection of the study subjects, content and process description</a:t>
            </a:r>
          </a:p>
          <a:p>
            <a:pPr lvl="1"/>
            <a:r>
              <a:rPr lang="en-US" sz="2000"/>
              <a:t>Purpuse  and learning outcomes of selected subjects, achieved  knowledge and skills;</a:t>
            </a:r>
          </a:p>
          <a:p>
            <a:pPr lvl="1"/>
            <a:r>
              <a:rPr lang="en-US" sz="2000"/>
              <a:t>Necessary preknowledge;</a:t>
            </a:r>
          </a:p>
          <a:p>
            <a:pPr lvl="1"/>
            <a:r>
              <a:rPr lang="en-US" sz="2000"/>
              <a:t>The study format and content;</a:t>
            </a:r>
          </a:p>
          <a:p>
            <a:pPr lvl="1"/>
            <a:r>
              <a:rPr lang="en-US" sz="2000"/>
              <a:t>Description of individual work of student and forms of controlling, evaluation criteria;</a:t>
            </a:r>
          </a:p>
          <a:p>
            <a:r>
              <a:rPr lang="en-US" sz="2400"/>
              <a:t>Teaching and study materials (References);</a:t>
            </a:r>
          </a:p>
          <a:p>
            <a:r>
              <a:rPr lang="en-US" sz="2400"/>
              <a:t>Necessary clarifications, methodological guidelines for teacher and student;</a:t>
            </a:r>
          </a:p>
          <a:p>
            <a:r>
              <a:rPr lang="en-US" sz="2400"/>
              <a:t>Reporting: Text material, links, references;</a:t>
            </a:r>
          </a:p>
          <a:p>
            <a:r>
              <a:rPr lang="en-US" sz="2400"/>
              <a:t>As examples are presented tables (TTK and TSI tables for O1 subjects)</a:t>
            </a:r>
          </a:p>
          <a:p>
            <a:r>
              <a:rPr lang="en-US" sz="2400"/>
              <a:t>Upload material for e-learning (eg. Moodle platform)</a:t>
            </a:r>
          </a:p>
          <a:p>
            <a:endParaRPr lang="en-US" sz="240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684351" y="0"/>
            <a:ext cx="2448272" cy="792088"/>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84368" y="202369"/>
            <a:ext cx="419735" cy="387350"/>
          </a:xfrm>
          <a:prstGeom prst="rect">
            <a:avLst/>
          </a:prstGeom>
          <a:noFill/>
          <a:ln>
            <a:noFill/>
          </a:ln>
        </p:spPr>
      </p:pic>
    </p:spTree>
    <p:extLst>
      <p:ext uri="{BB962C8B-B14F-4D97-AF65-F5344CB8AC3E}">
        <p14:creationId xmlns:p14="http://schemas.microsoft.com/office/powerpoint/2010/main" val="3548019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77136"/>
            <a:ext cx="8229600" cy="778098"/>
          </a:xfrm>
        </p:spPr>
        <p:txBody>
          <a:bodyPr>
            <a:normAutofit/>
          </a:bodyPr>
          <a:lstStyle/>
          <a:p>
            <a:r>
              <a:rPr lang="en-US" sz="2800"/>
              <a:t>Using train simulator tools (VTI)</a:t>
            </a:r>
          </a:p>
        </p:txBody>
      </p:sp>
      <p:sp>
        <p:nvSpPr>
          <p:cNvPr id="3" name="Content Placeholder 2"/>
          <p:cNvSpPr>
            <a:spLocks noGrp="1"/>
          </p:cNvSpPr>
          <p:nvPr>
            <p:ph idx="1"/>
          </p:nvPr>
        </p:nvSpPr>
        <p:spPr>
          <a:xfrm>
            <a:off x="395536" y="1988840"/>
            <a:ext cx="8229600" cy="4525963"/>
          </a:xfrm>
        </p:spPr>
        <p:txBody>
          <a:bodyPr>
            <a:normAutofit/>
          </a:bodyPr>
          <a:lstStyle/>
          <a:p>
            <a:r>
              <a:rPr lang="en-US" sz="2000"/>
              <a:t>General purpuse and objectives (Desription and clarifications);</a:t>
            </a:r>
          </a:p>
          <a:p>
            <a:r>
              <a:rPr lang="en-US" sz="2000"/>
              <a:t>Necessary preknowledge; knowledge and skills</a:t>
            </a:r>
          </a:p>
          <a:p>
            <a:r>
              <a:rPr lang="en-US" sz="2000"/>
              <a:t>Access rools and guidelines for student and teacher; Organizing online process; Support materials for teacher and student;</a:t>
            </a:r>
          </a:p>
          <a:p>
            <a:r>
              <a:rPr lang="en-US" sz="2000"/>
              <a:t>Outcomes;</a:t>
            </a:r>
          </a:p>
          <a:p>
            <a:r>
              <a:rPr lang="en-US" sz="2000"/>
              <a:t>Description of exercises;</a:t>
            </a:r>
          </a:p>
          <a:p>
            <a:r>
              <a:rPr lang="en-US" sz="2000"/>
              <a:t>Feedback and evaluation (Assessment);</a:t>
            </a:r>
          </a:p>
          <a:p>
            <a:r>
              <a:rPr lang="en-US" sz="2000"/>
              <a:t>Report: Text and necessary links for Digilog reports</a:t>
            </a:r>
          </a:p>
          <a:p>
            <a:r>
              <a:rPr lang="en-US" sz="2000"/>
              <a:t>VTI and partners have to give clarifications how to use simulator based tools for teaching selected by HAMK, TSI and TTK subjects.</a:t>
            </a:r>
          </a:p>
          <a:p>
            <a:endParaRPr lang="en-US" sz="2000"/>
          </a:p>
          <a:p>
            <a:endParaRPr lang="en-US" sz="2000"/>
          </a:p>
          <a:p>
            <a:endParaRPr lang="en-US" sz="200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684351" y="0"/>
            <a:ext cx="2448272" cy="792088"/>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12360" y="202369"/>
            <a:ext cx="419735" cy="387350"/>
          </a:xfrm>
          <a:prstGeom prst="rect">
            <a:avLst/>
          </a:prstGeom>
          <a:noFill/>
          <a:ln>
            <a:noFill/>
          </a:ln>
        </p:spPr>
      </p:pic>
    </p:spTree>
    <p:extLst>
      <p:ext uri="{BB962C8B-B14F-4D97-AF65-F5344CB8AC3E}">
        <p14:creationId xmlns:p14="http://schemas.microsoft.com/office/powerpoint/2010/main" val="3790467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71691"/>
            <a:ext cx="7488832" cy="6186309"/>
          </a:xfrm>
          <a:prstGeom prst="rect">
            <a:avLst/>
          </a:prstGeom>
        </p:spPr>
        <p:txBody>
          <a:bodyPr wrap="square">
            <a:spAutoFit/>
          </a:bodyPr>
          <a:lstStyle/>
          <a:p>
            <a:r>
              <a:rPr lang="fi-FI"/>
              <a:t>Some comments:</a:t>
            </a:r>
          </a:p>
          <a:p>
            <a:pPr marL="285750" indent="-285750">
              <a:buFont typeface="Wingdings" panose="05000000000000000000" pitchFamily="2" charset="2"/>
              <a:buChar char="Ø"/>
            </a:pPr>
            <a:r>
              <a:rPr lang="en-GB"/>
              <a:t>For each subject of study module: To outline of the framework of methodology for teaching and study process of the selected subject. It is necessary to highlight the </a:t>
            </a:r>
            <a:r>
              <a:rPr lang="fi-FI"/>
              <a:t>objectives </a:t>
            </a:r>
            <a:r>
              <a:rPr lang="en-GB"/>
              <a:t> of the selected subjects (themes)</a:t>
            </a:r>
            <a:endParaRPr lang="fi-FI"/>
          </a:p>
          <a:p>
            <a:pPr marL="742950" lvl="1" indent="-285750">
              <a:buFont typeface="Wingdings" panose="05000000000000000000" pitchFamily="2" charset="2"/>
              <a:buChar char="Ø"/>
            </a:pPr>
            <a:r>
              <a:rPr lang="en-GB"/>
              <a:t>Learning outcomes (achieved knowledge and skills);</a:t>
            </a:r>
            <a:endParaRPr lang="fi-FI"/>
          </a:p>
          <a:p>
            <a:pPr marL="742950" lvl="1" indent="-285750">
              <a:buFont typeface="Wingdings" panose="05000000000000000000" pitchFamily="2" charset="2"/>
              <a:buChar char="Ø"/>
            </a:pPr>
            <a:r>
              <a:rPr lang="en-GB"/>
              <a:t>Short description of content of the subjects (Summary, maximum  1 -2 A4 pages for every subject ;</a:t>
            </a:r>
          </a:p>
          <a:p>
            <a:pPr marL="742950" lvl="1" indent="-285750">
              <a:buFont typeface="Wingdings" panose="05000000000000000000" pitchFamily="2" charset="2"/>
              <a:buChar char="Ø"/>
            </a:pPr>
            <a:r>
              <a:rPr lang="en-GB"/>
              <a:t>Basic references (Links and sources) for study materials for the subjects of module.</a:t>
            </a:r>
            <a:endParaRPr lang="fi-FI"/>
          </a:p>
          <a:p>
            <a:pPr marL="285750" indent="-285750">
              <a:buFont typeface="Wingdings" panose="05000000000000000000" pitchFamily="2" charset="2"/>
              <a:buChar char="Ø"/>
            </a:pPr>
            <a:r>
              <a:rPr lang="en-GB"/>
              <a:t>In the description of the subjects of teaching methodology the following is necessary to highlight:</a:t>
            </a:r>
            <a:endParaRPr lang="fi-FI">
              <a:effectLst/>
            </a:endParaRPr>
          </a:p>
          <a:p>
            <a:pPr marL="742950" lvl="1" indent="-285750">
              <a:buFont typeface="Arial" panose="020B0604020202020204" pitchFamily="34" charset="0"/>
              <a:buChar char="•"/>
            </a:pPr>
            <a:r>
              <a:rPr lang="en-GB"/>
              <a:t>Timeframe for planning themes (subjects) and necessary activities (active classroom work, practical training, seminars, hours for self-training);</a:t>
            </a:r>
            <a:endParaRPr lang="fi-FI"/>
          </a:p>
          <a:p>
            <a:pPr marL="742950" lvl="1" indent="-285750">
              <a:buFont typeface="Arial" panose="020B0604020202020204" pitchFamily="34" charset="0"/>
              <a:buChar char="•"/>
            </a:pPr>
            <a:r>
              <a:rPr lang="en-GB"/>
              <a:t>Description of use the modelling tools in teaching and study process;</a:t>
            </a:r>
            <a:endParaRPr lang="fi-FI"/>
          </a:p>
          <a:p>
            <a:pPr marL="742950" lvl="1" indent="-285750">
              <a:buFont typeface="Arial" panose="020B0604020202020204" pitchFamily="34" charset="0"/>
              <a:buChar char="•"/>
            </a:pPr>
            <a:r>
              <a:rPr lang="en-GB"/>
              <a:t>Themes for practical exercises;</a:t>
            </a:r>
            <a:endParaRPr lang="fi-FI"/>
          </a:p>
          <a:p>
            <a:pPr marL="742950" lvl="1" indent="-285750">
              <a:buFont typeface="Arial" panose="020B0604020202020204" pitchFamily="34" charset="0"/>
              <a:buChar char="•"/>
            </a:pPr>
            <a:r>
              <a:rPr lang="en-GB"/>
              <a:t>Content and form of the students independent work in the study process;</a:t>
            </a:r>
            <a:endParaRPr lang="fi-FI"/>
          </a:p>
          <a:p>
            <a:pPr marL="285750" lvl="0" indent="-285750">
              <a:buFont typeface="Wingdings" panose="05000000000000000000" pitchFamily="2" charset="2"/>
              <a:buChar char="Ø"/>
            </a:pPr>
            <a:r>
              <a:rPr lang="en-GB"/>
              <a:t>Description of evaluation process and weights of different activities in forming the accept of the scores of the study process (Actions, which will be assessed, proportions of the final grade formation)</a:t>
            </a:r>
            <a:endParaRPr lang="fi-FI"/>
          </a:p>
          <a:p>
            <a:r>
              <a:rPr lang="en-GB"/>
              <a:t> </a:t>
            </a:r>
            <a:endParaRPr lang="fi-FI">
              <a:effectLst/>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684351" y="0"/>
            <a:ext cx="2448272" cy="792088"/>
          </a:xfrm>
          <a:prstGeom prst="rect">
            <a:avLst/>
          </a:prstGeom>
          <a:noFill/>
          <a:ln>
            <a:noFill/>
          </a:ln>
        </p:spPr>
      </p:pic>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2504" y="319012"/>
            <a:ext cx="429896" cy="473075"/>
          </a:xfrm>
          <a:prstGeom prst="rect">
            <a:avLst/>
          </a:prstGeom>
          <a:noFill/>
          <a:ln>
            <a:noFill/>
          </a:ln>
        </p:spPr>
      </p:pic>
    </p:spTree>
    <p:extLst>
      <p:ext uri="{BB962C8B-B14F-4D97-AF65-F5344CB8AC3E}">
        <p14:creationId xmlns:p14="http://schemas.microsoft.com/office/powerpoint/2010/main" val="1691980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792088"/>
            <a:ext cx="8229600" cy="1143000"/>
          </a:xfrm>
        </p:spPr>
        <p:txBody>
          <a:bodyPr>
            <a:normAutofit/>
          </a:bodyPr>
          <a:lstStyle/>
          <a:p>
            <a:r>
              <a:rPr lang="en-US" sz="2800"/>
              <a:t>II – Digital approch based 0n Carpe Diem methodology</a:t>
            </a:r>
          </a:p>
        </p:txBody>
      </p:sp>
      <p:sp>
        <p:nvSpPr>
          <p:cNvPr id="3" name="Content Placeholder 2"/>
          <p:cNvSpPr>
            <a:spLocks noGrp="1"/>
          </p:cNvSpPr>
          <p:nvPr>
            <p:ph idx="1"/>
          </p:nvPr>
        </p:nvSpPr>
        <p:spPr>
          <a:xfrm>
            <a:off x="338630" y="1700808"/>
            <a:ext cx="8229600" cy="4525963"/>
          </a:xfrm>
        </p:spPr>
        <p:txBody>
          <a:bodyPr>
            <a:normAutofit fontScale="77500" lnSpcReduction="20000"/>
          </a:bodyPr>
          <a:lstStyle/>
          <a:p>
            <a:r>
              <a:rPr lang="en-US" sz="2400" dirty="0"/>
              <a:t>Material from webinars and workshop, will be applied for virtual team work for teaching, above selected subjects.</a:t>
            </a:r>
          </a:p>
          <a:p>
            <a:pPr fontAlgn="base"/>
            <a:r>
              <a:rPr lang="en-US" sz="2400" dirty="0"/>
              <a:t> </a:t>
            </a:r>
            <a:r>
              <a:rPr lang="en-US" dirty="0"/>
              <a:t>Process​</a:t>
            </a:r>
          </a:p>
          <a:p>
            <a:pPr lvl="1" fontAlgn="base"/>
            <a:r>
              <a:rPr lang="en-US" dirty="0"/>
              <a:t>Write a </a:t>
            </a:r>
            <a:r>
              <a:rPr lang="en-US" dirty="0" err="1"/>
              <a:t>Bluebrint</a:t>
            </a:r>
            <a:r>
              <a:rPr lang="en-US" dirty="0"/>
              <a:t>​</a:t>
            </a:r>
          </a:p>
          <a:p>
            <a:pPr lvl="1" fontAlgn="base"/>
            <a:r>
              <a:rPr lang="en-US" dirty="0"/>
              <a:t>Make a Storyboard​</a:t>
            </a:r>
          </a:p>
          <a:p>
            <a:pPr lvl="2" fontAlgn="base"/>
            <a:r>
              <a:rPr lang="en-US" dirty="0"/>
              <a:t>Make a visual presentation of your learning, teaching and assessment​	</a:t>
            </a:r>
          </a:p>
          <a:p>
            <a:pPr lvl="1" fontAlgn="base"/>
            <a:r>
              <a:rPr lang="en-US" dirty="0"/>
              <a:t>Build your prototype online​</a:t>
            </a:r>
          </a:p>
          <a:p>
            <a:pPr lvl="1" fontAlgn="base"/>
            <a:r>
              <a:rPr lang="en-US" dirty="0"/>
              <a:t>Develop your learning activities (e-</a:t>
            </a:r>
            <a:r>
              <a:rPr lang="en-US" dirty="0" err="1"/>
              <a:t>tivities</a:t>
            </a:r>
            <a:r>
              <a:rPr lang="en-US" dirty="0"/>
              <a:t>)​</a:t>
            </a:r>
          </a:p>
          <a:p>
            <a:pPr lvl="1" fontAlgn="base"/>
            <a:r>
              <a:rPr lang="en-US" dirty="0"/>
              <a:t>Check reality​</a:t>
            </a:r>
          </a:p>
          <a:p>
            <a:pPr lvl="1" fontAlgn="base"/>
            <a:r>
              <a:rPr lang="en-US" dirty="0"/>
              <a:t>Review and adjust​</a:t>
            </a:r>
          </a:p>
          <a:p>
            <a:pPr lvl="1" fontAlgn="base"/>
            <a:r>
              <a:rPr lang="en-US" dirty="0"/>
              <a:t>Planning </a:t>
            </a:r>
            <a:r>
              <a:rPr lang="en-US"/>
              <a:t>next steps</a:t>
            </a:r>
          </a:p>
          <a:p>
            <a:pPr lvl="1" fontAlgn="base"/>
            <a:r>
              <a:rPr lang="en-US"/>
              <a:t>Implementation using results of project meetings and webinars</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684351" y="0"/>
            <a:ext cx="2448272" cy="792088"/>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84368" y="202369"/>
            <a:ext cx="419735" cy="387350"/>
          </a:xfrm>
          <a:prstGeom prst="rect">
            <a:avLst/>
          </a:prstGeom>
          <a:noFill/>
          <a:ln>
            <a:noFill/>
          </a:ln>
        </p:spPr>
      </p:pic>
    </p:spTree>
    <p:extLst>
      <p:ext uri="{BB962C8B-B14F-4D97-AF65-F5344CB8AC3E}">
        <p14:creationId xmlns:p14="http://schemas.microsoft.com/office/powerpoint/2010/main" val="35709105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BF32DF47193674AA7CFD67B270DEF4C" ma:contentTypeVersion="5" ma:contentTypeDescription="Create a new document." ma:contentTypeScope="" ma:versionID="8b0219dac1769b9c112ad112021e347f">
  <xsd:schema xmlns:xsd="http://www.w3.org/2001/XMLSchema" xmlns:xs="http://www.w3.org/2001/XMLSchema" xmlns:p="http://schemas.microsoft.com/office/2006/metadata/properties" xmlns:ns2="c146088e-6371-4717-a822-bd93284209b7" targetNamespace="http://schemas.microsoft.com/office/2006/metadata/properties" ma:root="true" ma:fieldsID="99c0ecee53af183057808630cc791b1f" ns2:_="">
    <xsd:import namespace="c146088e-6371-4717-a822-bd93284209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46088e-6371-4717-a822-bd93284209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DD33556-9C08-4192-856B-90689C881DF0}">
  <ds:schemaRefs>
    <ds:schemaRef ds:uri="http://schemas.microsoft.com/sharepoint/v3/contenttype/forms"/>
  </ds:schemaRefs>
</ds:datastoreItem>
</file>

<file path=customXml/itemProps2.xml><?xml version="1.0" encoding="utf-8"?>
<ds:datastoreItem xmlns:ds="http://schemas.openxmlformats.org/officeDocument/2006/customXml" ds:itemID="{8A4E100F-10E4-4452-BEB7-F7C932CC19AE}">
  <ds:schemaRefs>
    <ds:schemaRef ds:uri="http://purl.org/dc/terms/"/>
    <ds:schemaRef ds:uri="http://schemas.microsoft.com/office/infopath/2007/PartnerControls"/>
    <ds:schemaRef ds:uri="http://purl.org/dc/dcmitype/"/>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c146088e-6371-4717-a822-bd93284209b7"/>
    <ds:schemaRef ds:uri="http://www.w3.org/XML/1998/namespace"/>
  </ds:schemaRefs>
</ds:datastoreItem>
</file>

<file path=customXml/itemProps3.xml><?xml version="1.0" encoding="utf-8"?>
<ds:datastoreItem xmlns:ds="http://schemas.openxmlformats.org/officeDocument/2006/customXml" ds:itemID="{E59C7C66-D1FC-4A94-882D-FE71FEB2F2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146088e-6371-4717-a822-bd93284209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285</TotalTime>
  <Words>528</Words>
  <Application>Microsoft Office PowerPoint</Application>
  <PresentationFormat>On-screen Show (4:3)</PresentationFormat>
  <Paragraphs>54</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Wingdings</vt:lpstr>
      <vt:lpstr>Office Theme</vt:lpstr>
      <vt:lpstr>      Methodological framework for outlining intellectual output O1</vt:lpstr>
      <vt:lpstr>I Conventional approach</vt:lpstr>
      <vt:lpstr>Using train simulator tools (VTI)</vt:lpstr>
      <vt:lpstr>PowerPoint Presentation</vt:lpstr>
      <vt:lpstr>II – Digital approch based 0n Carpe Diem methodology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Anseri</dc:creator>
  <cp:lastModifiedBy>Wladimir Segercrantz</cp:lastModifiedBy>
  <cp:revision>29</cp:revision>
  <cp:lastPrinted>2019-04-06T09:26:05Z</cp:lastPrinted>
  <dcterms:created xsi:type="dcterms:W3CDTF">2019-04-04T08:43:37Z</dcterms:created>
  <dcterms:modified xsi:type="dcterms:W3CDTF">2021-10-22T06:27:44Z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0x0101000BF32DF47193674AA7CFD67B270DEF4C</vt:lpwstr>
  </property>
</Properties>
</file>