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384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3" roundtripDataSignature="AMtx7mis7MZMB+1dyY/7vwXCCNKcj9BfE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6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customschemas.google.com/relationships/presentationmetadata" Target="metadata"/><Relationship Id="rId3" Type="http://schemas.openxmlformats.org/officeDocument/2006/relationships/slide" Target="slides/slide2.xml"/><Relationship Id="rId7" Type="http://schemas.openxmlformats.org/officeDocument/2006/relationships/slide" Target="slides/slide6.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2" name="Google Shape;92;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9" name="Google Shape;99;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6" name="Google Shape;106;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4" name="Google Shape;114;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1" name="Google Shape;121;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7" name="Google Shape;127;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Rubrikbild" type="title">
  <p:cSld name="TITLE">
    <p:spTree>
      <p:nvGrpSpPr>
        <p:cNvPr id="1" name="Shape 11"/>
        <p:cNvGrpSpPr/>
        <p:nvPr/>
      </p:nvGrpSpPr>
      <p:grpSpPr>
        <a:xfrm>
          <a:off x="0" y="0"/>
          <a:ext cx="0" cy="0"/>
          <a:chOff x="0" y="0"/>
          <a:chExt cx="0" cy="0"/>
        </a:xfrm>
      </p:grpSpPr>
      <p:sp>
        <p:nvSpPr>
          <p:cNvPr id="12" name="Google Shape;12;p9"/>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9"/>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sv-S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Rubrik och lodrät text" type="vertTx">
  <p:cSld name="VERTICAL_TEXT">
    <p:spTree>
      <p:nvGrpSpPr>
        <p:cNvPr id="1" name="Shape 68"/>
        <p:cNvGrpSpPr/>
        <p:nvPr/>
      </p:nvGrpSpPr>
      <p:grpSpPr>
        <a:xfrm>
          <a:off x="0" y="0"/>
          <a:ext cx="0" cy="0"/>
          <a:chOff x="0" y="0"/>
          <a:chExt cx="0" cy="0"/>
        </a:xfrm>
      </p:grpSpPr>
      <p:sp>
        <p:nvSpPr>
          <p:cNvPr id="69" name="Google Shape;69;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8"/>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sv-S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Lodrät rubrik och text" type="vertTitleAndTx">
  <p:cSld name="VERTICAL_TITLE_AND_VERTICAL_TEXT">
    <p:spTree>
      <p:nvGrpSpPr>
        <p:cNvPr id="1" name="Shape 74"/>
        <p:cNvGrpSpPr/>
        <p:nvPr/>
      </p:nvGrpSpPr>
      <p:grpSpPr>
        <a:xfrm>
          <a:off x="0" y="0"/>
          <a:ext cx="0" cy="0"/>
          <a:chOff x="0" y="0"/>
          <a:chExt cx="0" cy="0"/>
        </a:xfrm>
      </p:grpSpPr>
      <p:sp>
        <p:nvSpPr>
          <p:cNvPr id="75" name="Google Shape;75;p19"/>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9"/>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sv-S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Rubrik och innehåll" type="obj">
  <p:cSld name="OBJECT">
    <p:spTree>
      <p:nvGrpSpPr>
        <p:cNvPr id="1" name="Shape 17"/>
        <p:cNvGrpSpPr/>
        <p:nvPr/>
      </p:nvGrpSpPr>
      <p:grpSpPr>
        <a:xfrm>
          <a:off x="0" y="0"/>
          <a:ext cx="0" cy="0"/>
          <a:chOff x="0" y="0"/>
          <a:chExt cx="0" cy="0"/>
        </a:xfrm>
      </p:grpSpPr>
      <p:sp>
        <p:nvSpPr>
          <p:cNvPr id="18" name="Google Shape;18;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sv-S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Avsnittsrubrik" type="secHead">
  <p:cSld name="SECTION_HEADER">
    <p:spTree>
      <p:nvGrpSpPr>
        <p:cNvPr id="1" name="Shape 23"/>
        <p:cNvGrpSpPr/>
        <p:nvPr/>
      </p:nvGrpSpPr>
      <p:grpSpPr>
        <a:xfrm>
          <a:off x="0" y="0"/>
          <a:ext cx="0" cy="0"/>
          <a:chOff x="0" y="0"/>
          <a:chExt cx="0" cy="0"/>
        </a:xfrm>
      </p:grpSpPr>
      <p:sp>
        <p:nvSpPr>
          <p:cNvPr id="24" name="Google Shape;24;p11"/>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11"/>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sv-S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vå delar" type="twoObj">
  <p:cSld name="TWO_OBJECTS">
    <p:spTree>
      <p:nvGrpSpPr>
        <p:cNvPr id="1" name="Shape 29"/>
        <p:cNvGrpSpPr/>
        <p:nvPr/>
      </p:nvGrpSpPr>
      <p:grpSpPr>
        <a:xfrm>
          <a:off x="0" y="0"/>
          <a:ext cx="0" cy="0"/>
          <a:chOff x="0" y="0"/>
          <a:chExt cx="0" cy="0"/>
        </a:xfrm>
      </p:grpSpPr>
      <p:sp>
        <p:nvSpPr>
          <p:cNvPr id="30" name="Google Shape;30;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12"/>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12"/>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sv-S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Jämförelse" type="twoTxTwoObj">
  <p:cSld name="TWO_OBJECTS_WITH_TEXT">
    <p:spTree>
      <p:nvGrpSpPr>
        <p:cNvPr id="1" name="Shape 36"/>
        <p:cNvGrpSpPr/>
        <p:nvPr/>
      </p:nvGrpSpPr>
      <p:grpSpPr>
        <a:xfrm>
          <a:off x="0" y="0"/>
          <a:ext cx="0" cy="0"/>
          <a:chOff x="0" y="0"/>
          <a:chExt cx="0" cy="0"/>
        </a:xfrm>
      </p:grpSpPr>
      <p:sp>
        <p:nvSpPr>
          <p:cNvPr id="37" name="Google Shape;37;p13"/>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13"/>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13"/>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13"/>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13"/>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sv-S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Endast rubrik" type="titleOnly">
  <p:cSld name="TITLE_ONLY">
    <p:spTree>
      <p:nvGrpSpPr>
        <p:cNvPr id="1" name="Shape 45"/>
        <p:cNvGrpSpPr/>
        <p:nvPr/>
      </p:nvGrpSpPr>
      <p:grpSpPr>
        <a:xfrm>
          <a:off x="0" y="0"/>
          <a:ext cx="0" cy="0"/>
          <a:chOff x="0" y="0"/>
          <a:chExt cx="0" cy="0"/>
        </a:xfrm>
      </p:grpSpPr>
      <p:sp>
        <p:nvSpPr>
          <p:cNvPr id="46" name="Google Shape;46;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sv-S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om" type="blank">
  <p:cSld name="BLANK">
    <p:spTree>
      <p:nvGrpSpPr>
        <p:cNvPr id="1" name="Shape 50"/>
        <p:cNvGrpSpPr/>
        <p:nvPr/>
      </p:nvGrpSpPr>
      <p:grpSpPr>
        <a:xfrm>
          <a:off x="0" y="0"/>
          <a:ext cx="0" cy="0"/>
          <a:chOff x="0" y="0"/>
          <a:chExt cx="0" cy="0"/>
        </a:xfrm>
      </p:grpSpPr>
      <p:sp>
        <p:nvSpPr>
          <p:cNvPr id="51" name="Google Shape;51;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sv-S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ext med bildtext" type="objTx">
  <p:cSld name="OBJECT_WITH_CAPTION_TEXT">
    <p:spTree>
      <p:nvGrpSpPr>
        <p:cNvPr id="1" name="Shape 54"/>
        <p:cNvGrpSpPr/>
        <p:nvPr/>
      </p:nvGrpSpPr>
      <p:grpSpPr>
        <a:xfrm>
          <a:off x="0" y="0"/>
          <a:ext cx="0" cy="0"/>
          <a:chOff x="0" y="0"/>
          <a:chExt cx="0" cy="0"/>
        </a:xfrm>
      </p:grpSpPr>
      <p:sp>
        <p:nvSpPr>
          <p:cNvPr id="55" name="Google Shape;55;p1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16"/>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16"/>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sv-S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ld med bildtext" type="picTx">
  <p:cSld name="PICTURE_WITH_CAPTION_TEXT">
    <p:spTree>
      <p:nvGrpSpPr>
        <p:cNvPr id="1" name="Shape 61"/>
        <p:cNvGrpSpPr/>
        <p:nvPr/>
      </p:nvGrpSpPr>
      <p:grpSpPr>
        <a:xfrm>
          <a:off x="0" y="0"/>
          <a:ext cx="0" cy="0"/>
          <a:chOff x="0" y="0"/>
          <a:chExt cx="0" cy="0"/>
        </a:xfrm>
      </p:grpSpPr>
      <p:sp>
        <p:nvSpPr>
          <p:cNvPr id="62" name="Google Shape;62;p1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7"/>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17"/>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sv-S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sv-SE"/>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a:spLocks noGrp="1"/>
          </p:cNvSpPr>
          <p:nvPr>
            <p:ph type="ctrTitle"/>
          </p:nvPr>
        </p:nvSpPr>
        <p:spPr>
          <a:xfrm>
            <a:off x="1524000" y="170641"/>
            <a:ext cx="9144000" cy="23876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4800"/>
              <a:buFont typeface="Calibri"/>
              <a:buNone/>
            </a:pPr>
            <a:r>
              <a:rPr lang="sv-SE" sz="4800"/>
              <a:t>Train driving excercise for train dipatcher</a:t>
            </a:r>
            <a:endParaRPr sz="4800"/>
          </a:p>
        </p:txBody>
      </p:sp>
      <p:sp>
        <p:nvSpPr>
          <p:cNvPr id="85" name="Google Shape;85;p1"/>
          <p:cNvSpPr txBox="1">
            <a:spLocks noGrp="1"/>
          </p:cNvSpPr>
          <p:nvPr>
            <p:ph type="subTitle" idx="1"/>
          </p:nvPr>
        </p:nvSpPr>
        <p:spPr>
          <a:xfrm>
            <a:off x="1304925" y="3107094"/>
            <a:ext cx="9953625" cy="2150706"/>
          </a:xfrm>
          <a:prstGeom prst="rect">
            <a:avLst/>
          </a:prstGeom>
          <a:noFill/>
          <a:ln>
            <a:noFill/>
          </a:ln>
        </p:spPr>
        <p:txBody>
          <a:bodyPr spcFirstLastPara="1" wrap="square" lIns="91425" tIns="45700" rIns="91425" bIns="45700" anchor="t" anchorCtr="0">
            <a:normAutofit fontScale="62500" lnSpcReduction="20000"/>
          </a:bodyPr>
          <a:lstStyle/>
          <a:p>
            <a:pPr marL="0" lvl="0" indent="0" algn="ctr" rtl="0">
              <a:lnSpc>
                <a:spcPct val="90000"/>
              </a:lnSpc>
              <a:spcBef>
                <a:spcPts val="0"/>
              </a:spcBef>
              <a:spcAft>
                <a:spcPts val="0"/>
              </a:spcAft>
              <a:buClr>
                <a:schemeClr val="dk1"/>
              </a:buClr>
              <a:buSzPct val="100000"/>
              <a:buNone/>
            </a:pPr>
            <a:r>
              <a:rPr lang="sv-SE" sz="4500" b="1"/>
              <a:t>Purpose </a:t>
            </a:r>
            <a:endParaRPr sz="4500" b="1"/>
          </a:p>
          <a:p>
            <a:pPr marL="0" lvl="0" indent="0" algn="ctr" rtl="0">
              <a:lnSpc>
                <a:spcPct val="90000"/>
              </a:lnSpc>
              <a:spcBef>
                <a:spcPts val="1000"/>
              </a:spcBef>
              <a:spcAft>
                <a:spcPts val="0"/>
              </a:spcAft>
              <a:buClr>
                <a:schemeClr val="dk1"/>
              </a:buClr>
              <a:buSzPct val="100000"/>
              <a:buNone/>
            </a:pPr>
            <a:r>
              <a:rPr lang="sv-SE" sz="4500"/>
              <a:t>This exercise is designed for train dispatchers (signalman – UK). </a:t>
            </a:r>
            <a:endParaRPr/>
          </a:p>
          <a:p>
            <a:pPr marL="0" lvl="0" indent="0" algn="ctr" rtl="0">
              <a:lnSpc>
                <a:spcPct val="90000"/>
              </a:lnSpc>
              <a:spcBef>
                <a:spcPts val="1000"/>
              </a:spcBef>
              <a:spcAft>
                <a:spcPts val="0"/>
              </a:spcAft>
              <a:buClr>
                <a:schemeClr val="dk1"/>
              </a:buClr>
              <a:buSzPct val="100000"/>
              <a:buNone/>
            </a:pPr>
            <a:r>
              <a:rPr lang="sv-SE" sz="4500"/>
              <a:t>By completing this exercise you will get an increased understanding of the train driver's reality based on some different scenarios.</a:t>
            </a:r>
            <a:endParaRPr/>
          </a:p>
          <a:p>
            <a:pPr marL="0" lvl="0" indent="0" algn="ctr" rtl="0">
              <a:lnSpc>
                <a:spcPct val="90000"/>
              </a:lnSpc>
              <a:spcBef>
                <a:spcPts val="1000"/>
              </a:spcBef>
              <a:spcAft>
                <a:spcPts val="0"/>
              </a:spcAft>
              <a:buClr>
                <a:schemeClr val="dk1"/>
              </a:buClr>
              <a:buSzPct val="100000"/>
              <a:buNone/>
            </a:pPr>
            <a:endParaRPr sz="4500"/>
          </a:p>
          <a:p>
            <a:pPr marL="0" lvl="0" indent="0" algn="ctr" rtl="0">
              <a:lnSpc>
                <a:spcPct val="90000"/>
              </a:lnSpc>
              <a:spcBef>
                <a:spcPts val="1000"/>
              </a:spcBef>
              <a:spcAft>
                <a:spcPts val="0"/>
              </a:spcAft>
              <a:buClr>
                <a:schemeClr val="dk1"/>
              </a:buClr>
              <a:buSzPct val="100000"/>
              <a:buNone/>
            </a:pPr>
            <a:endParaRPr/>
          </a:p>
        </p:txBody>
      </p:sp>
      <p:sp>
        <p:nvSpPr>
          <p:cNvPr id="86" name="Google Shape;86;p1"/>
          <p:cNvSpPr txBox="1"/>
          <p:nvPr/>
        </p:nvSpPr>
        <p:spPr>
          <a:xfrm>
            <a:off x="7880479" y="5671846"/>
            <a:ext cx="2071395" cy="523220"/>
          </a:xfrm>
          <a:prstGeom prst="rect">
            <a:avLst/>
          </a:prstGeom>
          <a:noFill/>
          <a:ln w="25400" cap="flat" cmpd="sng">
            <a:solidFill>
              <a:schemeClr val="accent1"/>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sv-SE" sz="2800" b="1" i="0" u="none" strike="noStrike" cap="none">
                <a:solidFill>
                  <a:srgbClr val="FF0000"/>
                </a:solidFill>
                <a:latin typeface="Calibri"/>
                <a:ea typeface="Calibri"/>
                <a:cs typeface="Calibri"/>
                <a:sym typeface="Calibri"/>
              </a:rPr>
              <a:t>Start</a:t>
            </a:r>
            <a:endParaRPr/>
          </a:p>
        </p:txBody>
      </p:sp>
      <p:pic>
        <p:nvPicPr>
          <p:cNvPr id="87" name="Google Shape;87;p1"/>
          <p:cNvPicPr preferRelativeResize="0"/>
          <p:nvPr/>
        </p:nvPicPr>
        <p:blipFill>
          <a:blip r:embed="rId3">
            <a:alphaModFix/>
          </a:blip>
          <a:stretch>
            <a:fillRect/>
          </a:stretch>
        </p:blipFill>
        <p:spPr>
          <a:xfrm>
            <a:off x="1524000" y="5619600"/>
            <a:ext cx="1857375" cy="485775"/>
          </a:xfrm>
          <a:prstGeom prst="rect">
            <a:avLst/>
          </a:prstGeom>
          <a:noFill/>
          <a:ln>
            <a:noFill/>
          </a:ln>
        </p:spPr>
      </p:pic>
      <p:pic>
        <p:nvPicPr>
          <p:cNvPr id="88" name="Google Shape;88;p1"/>
          <p:cNvPicPr preferRelativeResize="0"/>
          <p:nvPr/>
        </p:nvPicPr>
        <p:blipFill>
          <a:blip r:embed="rId4">
            <a:alphaModFix/>
          </a:blip>
          <a:stretch>
            <a:fillRect/>
          </a:stretch>
        </p:blipFill>
        <p:spPr>
          <a:xfrm>
            <a:off x="3457200" y="5667225"/>
            <a:ext cx="419100" cy="390525"/>
          </a:xfrm>
          <a:prstGeom prst="rect">
            <a:avLst/>
          </a:prstGeom>
          <a:noFill/>
          <a:ln>
            <a:noFill/>
          </a:ln>
        </p:spPr>
      </p:pic>
      <p:sp>
        <p:nvSpPr>
          <p:cNvPr id="89" name="Google Shape;89;p1"/>
          <p:cNvSpPr txBox="1"/>
          <p:nvPr/>
        </p:nvSpPr>
        <p:spPr>
          <a:xfrm>
            <a:off x="457200" y="457200"/>
            <a:ext cx="3000000" cy="300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sv-SE" sz="1100">
                <a:latin typeface="Calibri"/>
                <a:ea typeface="Calibri"/>
                <a:cs typeface="Calibri"/>
                <a:sym typeface="Calibri"/>
              </a:rPr>
              <a:t>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
          <p:cNvSpPr txBox="1">
            <a:spLocks noGrp="1"/>
          </p:cNvSpPr>
          <p:nvPr>
            <p:ph type="title"/>
          </p:nvPr>
        </p:nvSpPr>
        <p:spPr>
          <a:xfrm>
            <a:off x="838200" y="0"/>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400"/>
              <a:buFont typeface="Calibri"/>
              <a:buNone/>
            </a:pPr>
            <a:r>
              <a:rPr lang="sv-SE"/>
              <a:t>Instructions</a:t>
            </a:r>
            <a:endParaRPr/>
          </a:p>
        </p:txBody>
      </p:sp>
      <p:sp>
        <p:nvSpPr>
          <p:cNvPr id="95" name="Google Shape;95;p2"/>
          <p:cNvSpPr txBox="1">
            <a:spLocks noGrp="1"/>
          </p:cNvSpPr>
          <p:nvPr>
            <p:ph type="body" idx="1"/>
          </p:nvPr>
        </p:nvSpPr>
        <p:spPr>
          <a:xfrm>
            <a:off x="838200" y="1040606"/>
            <a:ext cx="10515600" cy="4776788"/>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90000"/>
              </a:lnSpc>
              <a:spcBef>
                <a:spcPts val="0"/>
              </a:spcBef>
              <a:spcAft>
                <a:spcPts val="0"/>
              </a:spcAft>
              <a:buClr>
                <a:schemeClr val="dk1"/>
              </a:buClr>
              <a:buSzPts val="2800"/>
              <a:buNone/>
            </a:pPr>
            <a:r>
              <a:rPr lang="sv-SE"/>
              <a:t>For this exercise, a total of 8 videos were recorded in a simulator environment with a train driver who “think out loud” to facilitate the understanding of his actions.</a:t>
            </a:r>
            <a:endParaRPr/>
          </a:p>
          <a:p>
            <a:pPr marL="0" lvl="0" indent="0" algn="l" rtl="0">
              <a:lnSpc>
                <a:spcPct val="90000"/>
              </a:lnSpc>
              <a:spcBef>
                <a:spcPts val="1000"/>
              </a:spcBef>
              <a:spcAft>
                <a:spcPts val="0"/>
              </a:spcAft>
              <a:buClr>
                <a:schemeClr val="dk1"/>
              </a:buClr>
              <a:buSzPts val="2800"/>
              <a:buNone/>
            </a:pPr>
            <a:endParaRPr/>
          </a:p>
          <a:p>
            <a:pPr marL="0" lvl="0" indent="0" algn="l" rtl="0">
              <a:lnSpc>
                <a:spcPct val="90000"/>
              </a:lnSpc>
              <a:spcBef>
                <a:spcPts val="1000"/>
              </a:spcBef>
              <a:spcAft>
                <a:spcPts val="0"/>
              </a:spcAft>
              <a:buClr>
                <a:schemeClr val="dk1"/>
              </a:buClr>
              <a:buSzPts val="2800"/>
              <a:buNone/>
            </a:pPr>
            <a:r>
              <a:rPr lang="sv-SE"/>
              <a:t>Look at one video at the time and then reflect over the questions associated with that video. Write down your reflections on the discussion board dedicated to that video. </a:t>
            </a:r>
            <a:endParaRPr/>
          </a:p>
          <a:p>
            <a:pPr marL="0" lvl="0" indent="0" algn="l" rtl="0">
              <a:lnSpc>
                <a:spcPct val="90000"/>
              </a:lnSpc>
              <a:spcBef>
                <a:spcPts val="1000"/>
              </a:spcBef>
              <a:spcAft>
                <a:spcPts val="0"/>
              </a:spcAft>
              <a:buClr>
                <a:schemeClr val="dk1"/>
              </a:buClr>
              <a:buSzPts val="2800"/>
              <a:buNone/>
            </a:pPr>
            <a:endParaRPr/>
          </a:p>
          <a:p>
            <a:pPr marL="0" lvl="0" indent="0" algn="l" rtl="0">
              <a:lnSpc>
                <a:spcPct val="90000"/>
              </a:lnSpc>
              <a:spcBef>
                <a:spcPts val="1000"/>
              </a:spcBef>
              <a:spcAft>
                <a:spcPts val="0"/>
              </a:spcAft>
              <a:buClr>
                <a:schemeClr val="dk1"/>
              </a:buClr>
              <a:buSzPts val="2800"/>
              <a:buNone/>
            </a:pPr>
            <a:r>
              <a:rPr lang="sv-SE"/>
              <a:t>Once you have written your comments you will have access to other users comments and you can interact with each other. The discussion board will be open until date XX. After that the E-moderator will summarize the discussion and give feedback to the class.</a:t>
            </a:r>
            <a:endParaRPr/>
          </a:p>
        </p:txBody>
      </p:sp>
      <p:sp>
        <p:nvSpPr>
          <p:cNvPr id="96" name="Google Shape;96;p2"/>
          <p:cNvSpPr txBox="1"/>
          <p:nvPr/>
        </p:nvSpPr>
        <p:spPr>
          <a:xfrm>
            <a:off x="2571751" y="6029034"/>
            <a:ext cx="6599074" cy="523220"/>
          </a:xfrm>
          <a:prstGeom prst="rect">
            <a:avLst/>
          </a:prstGeom>
          <a:noFill/>
          <a:ln w="25400" cap="flat" cmpd="sng">
            <a:solidFill>
              <a:schemeClr val="accent1"/>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sv-SE" sz="2800" b="1" i="0" u="none" strike="noStrike" cap="none">
                <a:solidFill>
                  <a:srgbClr val="FF0000"/>
                </a:solidFill>
                <a:latin typeface="Calibri"/>
                <a:ea typeface="Calibri"/>
                <a:cs typeface="Calibri"/>
                <a:sym typeface="Calibri"/>
              </a:rPr>
              <a:t>To video 1 “Control turnout positions”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sv-SE"/>
              <a:t>Video 1: ”control turnout positions”</a:t>
            </a:r>
            <a:endParaRPr/>
          </a:p>
        </p:txBody>
      </p:sp>
      <p:pic>
        <p:nvPicPr>
          <p:cNvPr id="102" name="Google Shape;102;p3"/>
          <p:cNvPicPr preferRelativeResize="0">
            <a:picLocks noGrp="1"/>
          </p:cNvPicPr>
          <p:nvPr>
            <p:ph type="body" idx="1"/>
          </p:nvPr>
        </p:nvPicPr>
        <p:blipFill rotWithShape="1">
          <a:blip r:embed="rId3">
            <a:alphaModFix/>
          </a:blip>
          <a:srcRect/>
          <a:stretch/>
        </p:blipFill>
        <p:spPr>
          <a:xfrm>
            <a:off x="1107590" y="1439080"/>
            <a:ext cx="7735887" cy="4351338"/>
          </a:xfrm>
          <a:prstGeom prst="rect">
            <a:avLst/>
          </a:prstGeom>
          <a:noFill/>
          <a:ln>
            <a:noFill/>
          </a:ln>
        </p:spPr>
      </p:pic>
      <p:sp>
        <p:nvSpPr>
          <p:cNvPr id="103" name="Google Shape;103;p3"/>
          <p:cNvSpPr txBox="1"/>
          <p:nvPr/>
        </p:nvSpPr>
        <p:spPr>
          <a:xfrm>
            <a:off x="9442579" y="4814596"/>
            <a:ext cx="2071395" cy="523220"/>
          </a:xfrm>
          <a:prstGeom prst="rect">
            <a:avLst/>
          </a:prstGeom>
          <a:noFill/>
          <a:ln w="25400" cap="flat" cmpd="sng">
            <a:solidFill>
              <a:schemeClr val="accent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sv-SE" sz="2800" b="1" i="0" u="none" strike="noStrike" cap="none">
                <a:solidFill>
                  <a:srgbClr val="FF0000"/>
                </a:solidFill>
                <a:latin typeface="Calibri"/>
                <a:ea typeface="Calibri"/>
                <a:cs typeface="Calibri"/>
                <a:sym typeface="Calibri"/>
              </a:rPr>
              <a:t>To questions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fade">
                                      <p:cBhvr>
                                        <p:cTn id="7" dur="50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4"/>
          <p:cNvSpPr txBox="1">
            <a:spLocks noGrp="1"/>
          </p:cNvSpPr>
          <p:nvPr>
            <p:ph type="title"/>
          </p:nvPr>
        </p:nvSpPr>
        <p:spPr>
          <a:xfrm>
            <a:off x="295275" y="365125"/>
            <a:ext cx="11058525"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sv-SE"/>
              <a:t>Questions to video 1 ”Control turnout positions”</a:t>
            </a:r>
            <a:endParaRPr/>
          </a:p>
        </p:txBody>
      </p:sp>
      <p:sp>
        <p:nvSpPr>
          <p:cNvPr id="109" name="Google Shape;109;p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800"/>
              <a:buNone/>
            </a:pPr>
            <a:r>
              <a:rPr lang="sv-SE"/>
              <a:t>Q1.1: Is there any risk if the train dispatcher tries to "help" in the control of turnouts positions?</a:t>
            </a:r>
            <a:endParaRPr/>
          </a:p>
          <a:p>
            <a:pPr marL="0" lvl="0" indent="0" algn="l" rtl="0">
              <a:lnSpc>
                <a:spcPct val="90000"/>
              </a:lnSpc>
              <a:spcBef>
                <a:spcPts val="1000"/>
              </a:spcBef>
              <a:spcAft>
                <a:spcPts val="0"/>
              </a:spcAft>
              <a:buClr>
                <a:schemeClr val="dk1"/>
              </a:buClr>
              <a:buSzPts val="2800"/>
              <a:buNone/>
            </a:pPr>
            <a:r>
              <a:rPr lang="sv-SE"/>
              <a:t> </a:t>
            </a:r>
            <a:endParaRPr/>
          </a:p>
          <a:p>
            <a:pPr marL="0" lvl="0" indent="0" algn="l" rtl="0">
              <a:lnSpc>
                <a:spcPct val="90000"/>
              </a:lnSpc>
              <a:spcBef>
                <a:spcPts val="1000"/>
              </a:spcBef>
              <a:spcAft>
                <a:spcPts val="0"/>
              </a:spcAft>
              <a:buClr>
                <a:schemeClr val="dk1"/>
              </a:buClr>
              <a:buSzPts val="2800"/>
              <a:buNone/>
            </a:pPr>
            <a:endParaRPr/>
          </a:p>
          <a:p>
            <a:pPr marL="0" lvl="0" indent="0" algn="l" rtl="0">
              <a:lnSpc>
                <a:spcPct val="90000"/>
              </a:lnSpc>
              <a:spcBef>
                <a:spcPts val="1000"/>
              </a:spcBef>
              <a:spcAft>
                <a:spcPts val="0"/>
              </a:spcAft>
              <a:buClr>
                <a:schemeClr val="dk1"/>
              </a:buClr>
              <a:buSzPts val="2800"/>
              <a:buNone/>
            </a:pPr>
            <a:r>
              <a:rPr lang="sv-SE"/>
              <a:t>Q1.2: Form 21 does not contain trailing turnouts or track obstacles, what risks are there? And in bad weather?</a:t>
            </a:r>
            <a:endParaRPr/>
          </a:p>
          <a:p>
            <a:pPr marL="228600" lvl="0" indent="-50800" algn="l" rtl="0">
              <a:lnSpc>
                <a:spcPct val="90000"/>
              </a:lnSpc>
              <a:spcBef>
                <a:spcPts val="1000"/>
              </a:spcBef>
              <a:spcAft>
                <a:spcPts val="0"/>
              </a:spcAft>
              <a:buClr>
                <a:schemeClr val="dk1"/>
              </a:buClr>
              <a:buSzPts val="2800"/>
              <a:buNone/>
            </a:pPr>
            <a:endParaRPr/>
          </a:p>
        </p:txBody>
      </p:sp>
      <p:sp>
        <p:nvSpPr>
          <p:cNvPr id="110" name="Google Shape;110;p4"/>
          <p:cNvSpPr txBox="1"/>
          <p:nvPr/>
        </p:nvSpPr>
        <p:spPr>
          <a:xfrm>
            <a:off x="2305050" y="2986451"/>
            <a:ext cx="5543550" cy="523220"/>
          </a:xfrm>
          <a:prstGeom prst="rect">
            <a:avLst/>
          </a:prstGeom>
          <a:noFill/>
          <a:ln w="25400" cap="flat" cmpd="sng">
            <a:solidFill>
              <a:schemeClr val="accent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sv-SE" sz="2800" b="1">
                <a:solidFill>
                  <a:srgbClr val="FF0000"/>
                </a:solidFill>
                <a:latin typeface="Calibri"/>
                <a:ea typeface="Calibri"/>
                <a:cs typeface="Calibri"/>
                <a:sym typeface="Calibri"/>
              </a:rPr>
              <a:t>Give input to discussion board D1.1 </a:t>
            </a:r>
            <a:endParaRPr/>
          </a:p>
        </p:txBody>
      </p:sp>
      <p:sp>
        <p:nvSpPr>
          <p:cNvPr id="111" name="Google Shape;111;p4"/>
          <p:cNvSpPr txBox="1"/>
          <p:nvPr/>
        </p:nvSpPr>
        <p:spPr>
          <a:xfrm>
            <a:off x="2305050" y="4986701"/>
            <a:ext cx="5543550" cy="523220"/>
          </a:xfrm>
          <a:prstGeom prst="rect">
            <a:avLst/>
          </a:prstGeom>
          <a:noFill/>
          <a:ln w="25400" cap="flat" cmpd="sng">
            <a:solidFill>
              <a:schemeClr val="accent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sv-SE" sz="2800" b="1">
                <a:solidFill>
                  <a:srgbClr val="FF0000"/>
                </a:solidFill>
                <a:latin typeface="Calibri"/>
                <a:ea typeface="Calibri"/>
                <a:cs typeface="Calibri"/>
                <a:sym typeface="Calibri"/>
              </a:rPr>
              <a:t>Give input to discussion board D1.2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sv-SE"/>
              <a:t>Input to discussion board D.1.1</a:t>
            </a:r>
            <a:endParaRPr/>
          </a:p>
        </p:txBody>
      </p:sp>
      <p:sp>
        <p:nvSpPr>
          <p:cNvPr id="117" name="Google Shape;117;p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800"/>
              <a:buNone/>
            </a:pPr>
            <a:r>
              <a:rPr lang="sv-SE"/>
              <a:t>User BB: Yes I believe this may be a risk. To avoid this, it is important that the dispatcher is objective and clear. </a:t>
            </a:r>
            <a:endParaRPr/>
          </a:p>
        </p:txBody>
      </p:sp>
      <p:sp>
        <p:nvSpPr>
          <p:cNvPr id="118" name="Google Shape;118;p5"/>
          <p:cNvSpPr txBox="1"/>
          <p:nvPr/>
        </p:nvSpPr>
        <p:spPr>
          <a:xfrm>
            <a:off x="3394204" y="3615101"/>
            <a:ext cx="5102096" cy="523220"/>
          </a:xfrm>
          <a:prstGeom prst="rect">
            <a:avLst/>
          </a:prstGeom>
          <a:noFill/>
          <a:ln w="25400" cap="flat" cmpd="sng">
            <a:solidFill>
              <a:schemeClr val="accent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sv-SE" sz="2800" b="1">
                <a:solidFill>
                  <a:srgbClr val="FF0000"/>
                </a:solidFill>
                <a:latin typeface="Calibri"/>
                <a:ea typeface="Calibri"/>
                <a:cs typeface="Calibri"/>
                <a:sym typeface="Calibri"/>
              </a:rPr>
              <a:t>Submit to discussion board D1.1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6"/>
          <p:cNvSpPr txBox="1">
            <a:spLocks noGrp="1"/>
          </p:cNvSpPr>
          <p:nvPr>
            <p:ph type="title"/>
          </p:nvPr>
        </p:nvSpPr>
        <p:spPr>
          <a:xfrm>
            <a:off x="1019175" y="1765300"/>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800"/>
              <a:buFont typeface="Calibri"/>
              <a:buNone/>
            </a:pPr>
            <a:r>
              <a:rPr lang="sv-SE" sz="2800"/>
              <a:t>Thank you for your input. You can now interact with other users who have lefts comments to this question. </a:t>
            </a:r>
            <a:endParaRPr/>
          </a:p>
        </p:txBody>
      </p:sp>
      <p:sp>
        <p:nvSpPr>
          <p:cNvPr id="124" name="Google Shape;124;p6"/>
          <p:cNvSpPr txBox="1"/>
          <p:nvPr/>
        </p:nvSpPr>
        <p:spPr>
          <a:xfrm>
            <a:off x="3394204" y="3615101"/>
            <a:ext cx="4492496" cy="523220"/>
          </a:xfrm>
          <a:prstGeom prst="rect">
            <a:avLst/>
          </a:prstGeom>
          <a:noFill/>
          <a:ln w="25400" cap="flat" cmpd="sng">
            <a:solidFill>
              <a:schemeClr val="accent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sv-SE" sz="2800" b="1">
                <a:solidFill>
                  <a:srgbClr val="FF0000"/>
                </a:solidFill>
                <a:latin typeface="Calibri"/>
                <a:ea typeface="Calibri"/>
                <a:cs typeface="Calibri"/>
                <a:sym typeface="Calibri"/>
              </a:rPr>
              <a:t>To discussion board D1.1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sv-SE"/>
              <a:t>Discussion board D.1.1</a:t>
            </a:r>
            <a:endParaRPr/>
          </a:p>
        </p:txBody>
      </p:sp>
      <p:sp>
        <p:nvSpPr>
          <p:cNvPr id="130" name="Google Shape;130;p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800"/>
              <a:buNone/>
            </a:pPr>
            <a:r>
              <a:rPr lang="sv-SE"/>
              <a:t>Is there any risk if the train dispatcher tries to "help" in the control of turnouts positions?</a:t>
            </a:r>
            <a:endParaRPr/>
          </a:p>
          <a:p>
            <a:pPr marL="0" lvl="0" indent="0" algn="l" rtl="0">
              <a:lnSpc>
                <a:spcPct val="90000"/>
              </a:lnSpc>
              <a:spcBef>
                <a:spcPts val="1000"/>
              </a:spcBef>
              <a:spcAft>
                <a:spcPts val="0"/>
              </a:spcAft>
              <a:buClr>
                <a:schemeClr val="dk1"/>
              </a:buClr>
              <a:buSzPts val="2800"/>
              <a:buNone/>
            </a:pPr>
            <a:endParaRPr/>
          </a:p>
          <a:p>
            <a:pPr marL="228600" lvl="0" indent="-228600" algn="l" rtl="0">
              <a:lnSpc>
                <a:spcPct val="90000"/>
              </a:lnSpc>
              <a:spcBef>
                <a:spcPts val="1000"/>
              </a:spcBef>
              <a:spcAft>
                <a:spcPts val="0"/>
              </a:spcAft>
              <a:buClr>
                <a:schemeClr val="dk1"/>
              </a:buClr>
              <a:buSzPts val="2000"/>
              <a:buChar char="•"/>
            </a:pPr>
            <a:r>
              <a:rPr lang="sv-SE" sz="2000"/>
              <a:t>User BB: Yes I believe this may be a risk. To avoid this, it is important that the dispatcher is objective and clear. </a:t>
            </a:r>
            <a:endParaRPr/>
          </a:p>
          <a:p>
            <a:pPr marL="228600" lvl="0" indent="-228600" algn="l" rtl="0">
              <a:lnSpc>
                <a:spcPct val="90000"/>
              </a:lnSpc>
              <a:spcBef>
                <a:spcPts val="1000"/>
              </a:spcBef>
              <a:spcAft>
                <a:spcPts val="0"/>
              </a:spcAft>
              <a:buClr>
                <a:schemeClr val="dk1"/>
              </a:buClr>
              <a:buSzPts val="2000"/>
              <a:buChar char="•"/>
            </a:pPr>
            <a:r>
              <a:rPr lang="sv-SE" sz="2000"/>
              <a:t>User CC: This might be a risk if they know each other and therefore add personal interpretations. </a:t>
            </a:r>
            <a:endParaRPr sz="2000"/>
          </a:p>
        </p:txBody>
      </p:sp>
    </p:spTree>
  </p:cSld>
  <p:clrMapOvr>
    <a:masterClrMapping/>
  </p:clrMapOvr>
</p:sld>
</file>

<file path=ppt/theme/theme1.xml><?xml version="1.0" encoding="utf-8"?>
<a:theme xmlns:a="http://schemas.openxmlformats.org/drawingml/2006/main" name="Office-tema">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374</Words>
  <Application>Microsoft Office PowerPoint</Application>
  <PresentationFormat>Widescreen</PresentationFormat>
  <Paragraphs>32</Paragraphs>
  <Slides>7</Slides>
  <Notes>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Office-tema</vt:lpstr>
      <vt:lpstr>Train driving excercise for train dipatcher</vt:lpstr>
      <vt:lpstr>Instructions</vt:lpstr>
      <vt:lpstr>Video 1: ”control turnout positions”</vt:lpstr>
      <vt:lpstr>Questions to video 1 ”Control turnout positions”</vt:lpstr>
      <vt:lpstr>Input to discussion board D.1.1</vt:lpstr>
      <vt:lpstr>Thank you for your input. You can now interact with other users who have lefts comments to this question. </vt:lpstr>
      <vt:lpstr>Discussion board D.1.1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 driving excercise for train dipatcher</dc:title>
  <dc:creator>Birgitta Thorslund</dc:creator>
  <cp:lastModifiedBy>Wladimir Segercrantz</cp:lastModifiedBy>
  <cp:revision>1</cp:revision>
  <dcterms:created xsi:type="dcterms:W3CDTF">2019-05-10T13:44:32Z</dcterms:created>
  <dcterms:modified xsi:type="dcterms:W3CDTF">2021-10-19T14:26:49Z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0x010100A8E2D9344BF0A44D9C3DAE4119F85DB7</vt:lpwstr>
  </property>
</Properties>
</file>